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howGuides="1">
      <p:cViewPr varScale="1">
        <p:scale>
          <a:sx n="107" d="100"/>
          <a:sy n="107" d="100"/>
        </p:scale>
        <p:origin x="1656"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CFE73AFD-3D68-47AD-917F-1636177670CE}"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E75BF22-8CE5-485D-AD83-65B0C42ED4EE}" type="slidenum">
              <a:rPr kumimoji="1" lang="ja-JP" altLang="en-US" smtClean="0"/>
              <a:t>‹#›</a:t>
            </a:fld>
            <a:endParaRPr kumimoji="1" lang="ja-JP" altLang="en-US"/>
          </a:p>
        </p:txBody>
      </p:sp>
    </p:spTree>
    <p:extLst>
      <p:ext uri="{BB962C8B-B14F-4D97-AF65-F5344CB8AC3E}">
        <p14:creationId xmlns:p14="http://schemas.microsoft.com/office/powerpoint/2010/main" val="38446877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143577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355494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45027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950814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38665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821231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197264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110661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1771306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092827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746565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684266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scenter.co.jp/student/index.html" TargetMode="External"/><Relationship Id="rId2" Type="http://schemas.openxmlformats.org/officeDocument/2006/relationships/hyperlink" Target="https://service.dscenter.co.jp/dss/student/login?year=2025"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57348" y="548680"/>
            <a:ext cx="8429303" cy="4178067"/>
          </a:xfrm>
          <a:prstGeom prst="rect">
            <a:avLst/>
          </a:prstGeom>
          <a:noFill/>
          <a:ln w="6350">
            <a:solidFill>
              <a:schemeClr val="tx1"/>
            </a:solidFill>
          </a:ln>
        </p:spPr>
        <p:txBody>
          <a:bodyPr wrap="square" rtlCol="0">
            <a:spAutoFit/>
          </a:bodyPr>
          <a:lstStyle/>
          <a:p>
            <a:r>
              <a:rPr lang="ja-JP" altLang="en-US" sz="1000" dirty="0">
                <a:latin typeface="メイリオ" pitchFamily="50" charset="-128"/>
                <a:ea typeface="メイリオ" pitchFamily="50" charset="-128"/>
                <a:cs typeface="メイリオ" pitchFamily="50" charset="-128"/>
              </a:rPr>
              <a:t>履修履歴提出のお願い</a:t>
            </a:r>
            <a:endParaRPr lang="en-US" altLang="ja-JP" sz="1000" dirty="0">
              <a:latin typeface="メイリオ" pitchFamily="50" charset="-128"/>
              <a:ea typeface="メイリオ" pitchFamily="50" charset="-128"/>
              <a:cs typeface="メイリオ" pitchFamily="50" charset="-128"/>
            </a:endParaRPr>
          </a:p>
          <a:p>
            <a:endParaRPr lang="en-US" altLang="ja-JP" sz="800" dirty="0">
              <a:latin typeface="メイリオ" pitchFamily="50" charset="-128"/>
              <a:ea typeface="メイリオ" pitchFamily="50" charset="-128"/>
              <a:cs typeface="メイリオ" pitchFamily="50" charset="-128"/>
            </a:endParaRPr>
          </a:p>
          <a:p>
            <a:r>
              <a:rPr lang="ja-JP" altLang="en-US" sz="800" dirty="0">
                <a:solidFill>
                  <a:srgbClr val="FF0000"/>
                </a:solidFill>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様</a:t>
            </a:r>
            <a:endParaRPr lang="en-US" altLang="ja-JP" sz="8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この度は当社へご応募頂きまして、誠にありがとうございます。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当社では、採用選考時に履修履歴を活用した面接を行います。</a:t>
            </a:r>
          </a:p>
          <a:p>
            <a:r>
              <a:rPr lang="ja-JP" altLang="en-US" sz="1050" dirty="0">
                <a:latin typeface="メイリオ" panose="020B0604030504040204" pitchFamily="50" charset="-128"/>
                <a:ea typeface="メイリオ" panose="020B0604030504040204" pitchFamily="50" charset="-128"/>
              </a:rPr>
              <a:t>「履修履歴データベース</a:t>
            </a:r>
            <a:r>
              <a:rPr lang="en-US" altLang="ja-JP" sz="1050" dirty="0">
                <a:latin typeface="メイリオ" panose="020B0604030504040204" pitchFamily="50" charset="-128"/>
                <a:ea typeface="メイリオ" panose="020B0604030504040204" pitchFamily="50" charset="-128"/>
              </a:rPr>
              <a:t>(202</a:t>
            </a:r>
            <a:r>
              <a:rPr lang="ja-JP" altLang="en-US" sz="1050" dirty="0">
                <a:latin typeface="メイリオ" panose="020B0604030504040204" pitchFamily="50" charset="-128"/>
                <a:ea typeface="メイリオ" panose="020B0604030504040204" pitchFamily="50" charset="-128"/>
              </a:rPr>
              <a:t>６年版</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」を利用して弊社宛てに履修履歴を提出してください。</a:t>
            </a:r>
          </a:p>
          <a:p>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履修履歴とは、大学等で取得した全科目名</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履修中含む）・単位数・評価です）</a:t>
            </a:r>
            <a:endParaRPr lang="en-US" altLang="ja-JP" sz="1050" dirty="0">
              <a:latin typeface="メイリオ" panose="020B0604030504040204" pitchFamily="50" charset="-128"/>
              <a:ea typeface="メイリオ" panose="020B0604030504040204" pitchFamily="50" charset="-128"/>
            </a:endParaRPr>
          </a:p>
          <a:p>
            <a:pPr>
              <a:spcBef>
                <a:spcPts val="600"/>
              </a:spcBef>
            </a:pPr>
            <a:r>
              <a:rPr kumimoji="1" lang="ja-JP" altLang="en-US" sz="1050" dirty="0">
                <a:latin typeface="メイリオ" pitchFamily="50" charset="-128"/>
                <a:ea typeface="メイリオ" pitchFamily="50" charset="-128"/>
                <a:cs typeface="メイリオ" pitchFamily="50" charset="-128"/>
              </a:rPr>
              <a:t>提出期限：　</a:t>
            </a:r>
            <a:r>
              <a:rPr kumimoji="1" lang="ja-JP" altLang="en-US" sz="1050" b="1" dirty="0">
                <a:solidFill>
                  <a:srgbClr val="FF0000"/>
                </a:solidFill>
                <a:latin typeface="メイリオ" pitchFamily="50" charset="-128"/>
                <a:ea typeface="メイリオ" pitchFamily="50" charset="-128"/>
                <a:cs typeface="メイリオ" pitchFamily="50" charset="-128"/>
              </a:rPr>
              <a:t>〇月〇日</a:t>
            </a:r>
            <a:endParaRPr lang="en-US" altLang="ja-JP" sz="1050" b="1" dirty="0">
              <a:solidFill>
                <a:srgbClr val="FF0000"/>
              </a:solidFill>
              <a:latin typeface="メイリオ" pitchFamily="50" charset="-128"/>
              <a:ea typeface="メイリオ" pitchFamily="50" charset="-128"/>
              <a:cs typeface="メイリオ" pitchFamily="50" charset="-128"/>
            </a:endParaRPr>
          </a:p>
          <a:p>
            <a:pPr>
              <a:spcBef>
                <a:spcPts val="600"/>
              </a:spcBef>
            </a:pPr>
            <a:r>
              <a:rPr lang="en-US" altLang="ja-JP" sz="1050" dirty="0">
                <a:latin typeface="メイリオ" pitchFamily="50" charset="-128"/>
                <a:ea typeface="メイリオ" pitchFamily="50" charset="-128"/>
                <a:cs typeface="メイリオ" pitchFamily="50" charset="-128"/>
              </a:rPr>
              <a:t>【</a:t>
            </a:r>
            <a:r>
              <a:rPr lang="ja-JP" altLang="en-US" sz="1050" dirty="0">
                <a:latin typeface="メイリオ" pitchFamily="50" charset="-128"/>
                <a:ea typeface="メイリオ" pitchFamily="50" charset="-128"/>
                <a:cs typeface="メイリオ" pitchFamily="50" charset="-128"/>
              </a:rPr>
              <a:t>履修履歴提出の手順</a:t>
            </a:r>
            <a:r>
              <a:rPr lang="en-US" altLang="ja-JP" sz="1050" dirty="0">
                <a:latin typeface="メイリオ" pitchFamily="50" charset="-128"/>
                <a:ea typeface="メイリオ" pitchFamily="50" charset="-128"/>
                <a:cs typeface="メイリオ" pitchFamily="50" charset="-128"/>
              </a:rPr>
              <a:t>】</a:t>
            </a:r>
          </a:p>
          <a:p>
            <a:pPr>
              <a:spcBef>
                <a:spcPts val="600"/>
              </a:spcBef>
            </a:pPr>
            <a:r>
              <a:rPr lang="ja-JP" altLang="en-US" sz="1050" dirty="0">
                <a:latin typeface="メイリオ" pitchFamily="50" charset="-128"/>
                <a:ea typeface="メイリオ" pitchFamily="50" charset="-128"/>
                <a:cs typeface="メイリオ" pitchFamily="50" charset="-128"/>
              </a:rPr>
              <a:t>①右記</a:t>
            </a:r>
            <a:r>
              <a:rPr lang="en-US" altLang="ja-JP" sz="1050" dirty="0">
                <a:latin typeface="メイリオ" pitchFamily="50" charset="-128"/>
                <a:ea typeface="メイリオ" pitchFamily="50" charset="-128"/>
                <a:cs typeface="メイリオ" pitchFamily="50" charset="-128"/>
              </a:rPr>
              <a:t>URL</a:t>
            </a:r>
            <a:r>
              <a:rPr lang="ja-JP" altLang="en-US" sz="1050" dirty="0">
                <a:latin typeface="メイリオ" pitchFamily="50" charset="-128"/>
                <a:ea typeface="メイリオ" pitchFamily="50" charset="-128"/>
                <a:cs typeface="メイリオ" pitchFamily="50" charset="-128"/>
              </a:rPr>
              <a:t>より登録　</a:t>
            </a:r>
            <a:r>
              <a:rPr lang="en-US" altLang="ja-JP" sz="1050" dirty="0">
                <a:latin typeface="メイリオ" pitchFamily="50" charset="-128"/>
                <a:ea typeface="メイリオ" pitchFamily="50" charset="-128"/>
                <a:cs typeface="メイリオ" pitchFamily="50" charset="-128"/>
                <a:hlinkClick r:id="rId2"/>
              </a:rPr>
              <a:t>https://service.dscenter.co.jp/dss/student/login?year=2026</a:t>
            </a:r>
            <a:endParaRPr lang="en-US" altLang="ja-JP" sz="1050" dirty="0">
              <a:latin typeface="メイリオ" pitchFamily="50" charset="-128"/>
              <a:ea typeface="メイリオ" pitchFamily="50" charset="-128"/>
              <a:cs typeface="メイリオ" pitchFamily="50" charset="-128"/>
            </a:endParaRPr>
          </a:p>
          <a:p>
            <a:pPr>
              <a:spcBef>
                <a:spcPts val="600"/>
              </a:spcBef>
            </a:pPr>
            <a:r>
              <a:rPr lang="ja-JP" altLang="en-US" sz="1050" dirty="0">
                <a:latin typeface="メイリオ" pitchFamily="50" charset="-128"/>
                <a:ea typeface="メイリオ" pitchFamily="50" charset="-128"/>
                <a:cs typeface="メイリオ" pitchFamily="50" charset="-128"/>
              </a:rPr>
              <a:t>　　登録方法は右記マニュアルを参考にしてください　</a:t>
            </a:r>
            <a:r>
              <a:rPr lang="en-US" altLang="ja-JP" sz="1050" dirty="0">
                <a:latin typeface="メイリオ" pitchFamily="50" charset="-128"/>
                <a:ea typeface="メイリオ" pitchFamily="50" charset="-128"/>
                <a:cs typeface="メイリオ" pitchFamily="50" charset="-128"/>
                <a:hlinkClick r:id="rId3"/>
              </a:rPr>
              <a:t> http://dscenter.co.jp/student/index.html </a:t>
            </a:r>
            <a:endParaRPr lang="en-US" altLang="ja-JP" sz="1050" dirty="0">
              <a:latin typeface="メイリオ" pitchFamily="50" charset="-128"/>
              <a:ea typeface="メイリオ" pitchFamily="50" charset="-128"/>
              <a:cs typeface="メイリオ" pitchFamily="50" charset="-128"/>
            </a:endParaRPr>
          </a:p>
          <a:p>
            <a:pPr>
              <a:spcBef>
                <a:spcPts val="600"/>
              </a:spcBef>
            </a:pPr>
            <a:r>
              <a:rPr lang="ja-JP" altLang="en-US" sz="1050" dirty="0">
                <a:latin typeface="メイリオ" pitchFamily="50" charset="-128"/>
                <a:ea typeface="メイリオ" pitchFamily="50" charset="-128"/>
                <a:cs typeface="メイリオ" pitchFamily="50" charset="-128"/>
              </a:rPr>
              <a:t>②　送信・印刷画面から下記の情報を入力し送信</a:t>
            </a:r>
            <a:r>
              <a:rPr lang="en-US" altLang="ja-JP" sz="1050" dirty="0">
                <a:latin typeface="メイリオ" pitchFamily="50" charset="-128"/>
                <a:ea typeface="メイリオ" pitchFamily="50" charset="-128"/>
                <a:cs typeface="メイリオ" pitchFamily="50" charset="-128"/>
              </a:rPr>
              <a:t>(</a:t>
            </a:r>
            <a:r>
              <a:rPr lang="ja-JP" altLang="en-US" sz="1050" dirty="0">
                <a:latin typeface="メイリオ" pitchFamily="50" charset="-128"/>
                <a:ea typeface="メイリオ" pitchFamily="50" charset="-128"/>
                <a:cs typeface="メイリオ" pitchFamily="50" charset="-128"/>
              </a:rPr>
              <a:t>提出</a:t>
            </a:r>
            <a:r>
              <a:rPr lang="en-US" altLang="ja-JP" sz="1050" dirty="0">
                <a:latin typeface="メイリオ" pitchFamily="50" charset="-128"/>
                <a:ea typeface="メイリオ" pitchFamily="50" charset="-128"/>
                <a:cs typeface="メイリオ" pitchFamily="50" charset="-128"/>
              </a:rPr>
              <a:t>)</a:t>
            </a:r>
            <a:r>
              <a:rPr lang="ja-JP" altLang="en-US" sz="1050" dirty="0">
                <a:latin typeface="メイリオ" pitchFamily="50" charset="-128"/>
                <a:ea typeface="メイリオ" pitchFamily="50" charset="-128"/>
                <a:cs typeface="メイリオ" pitchFamily="50" charset="-128"/>
              </a:rPr>
              <a:t>してください。</a:t>
            </a:r>
            <a:endParaRPr lang="en-US" altLang="ja-JP" sz="1050" dirty="0">
              <a:latin typeface="メイリオ" panose="020B0604030504040204" pitchFamily="50" charset="-128"/>
              <a:ea typeface="メイリオ" panose="020B0604030504040204" pitchFamily="50" charset="-128"/>
            </a:endParaRPr>
          </a:p>
          <a:p>
            <a:pPr>
              <a:spcBef>
                <a:spcPts val="600"/>
              </a:spcBef>
            </a:pPr>
            <a:r>
              <a:rPr lang="ja-JP" altLang="en-US" sz="1050" dirty="0">
                <a:latin typeface="メイリオ" panose="020B0604030504040204" pitchFamily="50" charset="-128"/>
                <a:ea typeface="メイリオ" panose="020B0604030504040204" pitchFamily="50" charset="-128"/>
              </a:rPr>
              <a:t>　　企業コード　　：　</a:t>
            </a:r>
            <a:r>
              <a:rPr lang="en-US" altLang="ja-JP" sz="1050" dirty="0">
                <a:solidFill>
                  <a:srgbClr val="FF0000"/>
                </a:solidFill>
                <a:latin typeface="メイリオ" panose="020B0604030504040204" pitchFamily="50" charset="-128"/>
                <a:ea typeface="メイリオ" panose="020B0604030504040204" pitchFamily="50" charset="-128"/>
              </a:rPr>
              <a:t>vmezts3v</a:t>
            </a:r>
          </a:p>
          <a:p>
            <a:pPr>
              <a:spcBef>
                <a:spcPts val="600"/>
              </a:spcBef>
            </a:pPr>
            <a:r>
              <a:rPr lang="en-US" altLang="ja-JP" sz="1050" dirty="0">
                <a:solidFill>
                  <a:srgbClr val="FF0000"/>
                </a:solidFill>
                <a:latin typeface="メイリオ" panose="020B0604030504040204" pitchFamily="50" charset="-128"/>
                <a:ea typeface="メイリオ" panose="020B0604030504040204" pitchFamily="50" charset="-128"/>
              </a:rPr>
              <a:t>   </a:t>
            </a:r>
            <a:r>
              <a:rPr lang="ja-JP" altLang="en-US" sz="1050" dirty="0">
                <a:solidFill>
                  <a:srgbClr val="FF0000"/>
                </a:solidFill>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送信者情報１　：</a:t>
            </a:r>
            <a:r>
              <a:rPr lang="ja-JP" altLang="en-US" sz="1050" dirty="0">
                <a:solidFill>
                  <a:srgbClr val="FF0000"/>
                </a:solidFill>
                <a:latin typeface="メイリオ" panose="020B0604030504040204" pitchFamily="50" charset="-128"/>
                <a:ea typeface="メイリオ" panose="020B0604030504040204" pitchFamily="50" charset="-128"/>
              </a:rPr>
              <a:t>　</a:t>
            </a:r>
            <a:r>
              <a:rPr lang="en-US" altLang="ja-JP" sz="1050" dirty="0">
                <a:solidFill>
                  <a:srgbClr val="FF0000"/>
                </a:solidFill>
                <a:latin typeface="メイリオ" panose="020B0604030504040204" pitchFamily="50" charset="-128"/>
                <a:ea typeface="メイリオ" panose="020B0604030504040204" pitchFamily="50" charset="-128"/>
              </a:rPr>
              <a:t>abcd9999</a:t>
            </a:r>
            <a:br>
              <a:rPr lang="en-US" altLang="ja-JP" sz="1050" dirty="0">
                <a:solidFill>
                  <a:srgbClr val="FF0000"/>
                </a:solidFill>
                <a:latin typeface="メイリオ" panose="020B0604030504040204" pitchFamily="50" charset="-128"/>
                <a:ea typeface="メイリオ" panose="020B0604030504040204" pitchFamily="50" charset="-128"/>
              </a:rPr>
            </a:br>
            <a:r>
              <a:rPr lang="ja-JP" altLang="en-US" sz="1050" dirty="0">
                <a:latin typeface="メイリオ" panose="020B0604030504040204" pitchFamily="50" charset="-128"/>
                <a:ea typeface="メイリオ" panose="020B0604030504040204" pitchFamily="50" charset="-128"/>
              </a:rPr>
              <a:t>　　送信者情報２　：　</a:t>
            </a:r>
            <a:r>
              <a:rPr lang="ja-JP" altLang="en-US" sz="1050" dirty="0">
                <a:solidFill>
                  <a:srgbClr val="FF0000"/>
                </a:solidFill>
                <a:latin typeface="メイリオ" panose="020B0604030504040204" pitchFamily="50" charset="-128"/>
                <a:ea typeface="メイリオ" panose="020B0604030504040204" pitchFamily="50" charset="-128"/>
              </a:rPr>
              <a:t>履修花子</a:t>
            </a:r>
            <a:br>
              <a:rPr lang="ja-JP" altLang="en-US" sz="1050" dirty="0">
                <a:solidFill>
                  <a:srgbClr val="FF0000"/>
                </a:solidFill>
                <a:latin typeface="メイリオ" panose="020B0604030504040204" pitchFamily="50" charset="-128"/>
                <a:ea typeface="メイリオ" panose="020B0604030504040204" pitchFamily="50" charset="-128"/>
              </a:rPr>
            </a:br>
            <a:endParaRPr lang="en-US" altLang="ja-JP" sz="1050" dirty="0">
              <a:solidFill>
                <a:srgbClr val="FF0000"/>
              </a:solidFill>
              <a:latin typeface="メイリオ" panose="020B0604030504040204" pitchFamily="50" charset="-128"/>
              <a:ea typeface="メイリオ" panose="020B0604030504040204" pitchFamily="50" charset="-128"/>
            </a:endParaRPr>
          </a:p>
          <a:p>
            <a:pPr>
              <a:spcBef>
                <a:spcPts val="600"/>
              </a:spcBef>
            </a:pPr>
            <a:r>
              <a:rPr lang="ja-JP" altLang="en-US" sz="1050" dirty="0">
                <a:latin typeface="メイリオ" pitchFamily="50" charset="-128"/>
                <a:ea typeface="メイリオ" pitchFamily="50" charset="-128"/>
                <a:cs typeface="メイリオ" pitchFamily="50" charset="-128"/>
              </a:rPr>
              <a:t>履修履歴の登録・送信に関してご不明な点は、㈱履修データセンターＨＰ「よくあるご質問」をご確認頂くか、</a:t>
            </a:r>
            <a:endParaRPr lang="en-US" altLang="ja-JP" sz="1050" u="sng" dirty="0">
              <a:latin typeface="メイリオ" pitchFamily="50" charset="-128"/>
              <a:ea typeface="メイリオ" pitchFamily="50" charset="-128"/>
              <a:cs typeface="メイリオ" pitchFamily="50" charset="-128"/>
            </a:endParaRPr>
          </a:p>
          <a:p>
            <a:pPr>
              <a:spcBef>
                <a:spcPts val="300"/>
              </a:spcBef>
            </a:pPr>
            <a:r>
              <a:rPr lang="ja-JP" altLang="en-US" sz="1050" dirty="0">
                <a:latin typeface="メイリオ" pitchFamily="50" charset="-128"/>
                <a:ea typeface="メイリオ" pitchFamily="50" charset="-128"/>
                <a:cs typeface="メイリオ" pitchFamily="50" charset="-128"/>
              </a:rPr>
              <a:t>学生サポート窓口　</a:t>
            </a:r>
            <a:r>
              <a:rPr lang="en-US" altLang="ja-JP" sz="1050" dirty="0">
                <a:latin typeface="メイリオ" pitchFamily="50" charset="-128"/>
                <a:ea typeface="メイリオ" pitchFamily="50" charset="-128"/>
                <a:cs typeface="メイリオ" pitchFamily="50" charset="-128"/>
              </a:rPr>
              <a:t>( student@dscenter.co.jp</a:t>
            </a:r>
            <a:r>
              <a:rPr lang="ja-JP" altLang="en-US" sz="1050" dirty="0">
                <a:latin typeface="メイリオ" pitchFamily="50" charset="-128"/>
                <a:ea typeface="メイリオ" pitchFamily="50" charset="-128"/>
                <a:cs typeface="メイリオ" pitchFamily="50" charset="-128"/>
              </a:rPr>
              <a:t>／</a:t>
            </a:r>
            <a:r>
              <a:rPr lang="en-US" altLang="ja-JP" sz="1050" dirty="0">
                <a:latin typeface="メイリオ" pitchFamily="50" charset="-128"/>
                <a:ea typeface="メイリオ" pitchFamily="50" charset="-128"/>
                <a:cs typeface="メイリオ" pitchFamily="50" charset="-128"/>
              </a:rPr>
              <a:t>03-6277-2774 </a:t>
            </a:r>
            <a:r>
              <a:rPr lang="ja-JP" altLang="en-US" sz="1050" dirty="0">
                <a:latin typeface="メイリオ" pitchFamily="50" charset="-128"/>
                <a:ea typeface="メイリオ" pitchFamily="50" charset="-128"/>
                <a:cs typeface="メイリオ" pitchFamily="50" charset="-128"/>
              </a:rPr>
              <a:t>平日</a:t>
            </a:r>
            <a:r>
              <a:rPr lang="en-US" altLang="ja-JP" sz="1050" dirty="0">
                <a:latin typeface="メイリオ" pitchFamily="50" charset="-128"/>
                <a:ea typeface="メイリオ" pitchFamily="50" charset="-128"/>
                <a:cs typeface="メイリオ" pitchFamily="50" charset="-128"/>
              </a:rPr>
              <a:t>9:30</a:t>
            </a:r>
            <a:r>
              <a:rPr lang="ja-JP" altLang="en-US" sz="1050" dirty="0">
                <a:latin typeface="メイリオ" pitchFamily="50" charset="-128"/>
                <a:ea typeface="メイリオ" pitchFamily="50" charset="-128"/>
                <a:cs typeface="メイリオ" pitchFamily="50" charset="-128"/>
              </a:rPr>
              <a:t>～</a:t>
            </a:r>
            <a:r>
              <a:rPr lang="en-US" altLang="ja-JP" sz="1050" dirty="0">
                <a:latin typeface="メイリオ" pitchFamily="50" charset="-128"/>
                <a:ea typeface="メイリオ" pitchFamily="50" charset="-128"/>
                <a:cs typeface="メイリオ" pitchFamily="50" charset="-128"/>
              </a:rPr>
              <a:t>11:30</a:t>
            </a:r>
            <a:r>
              <a:rPr lang="ja-JP" altLang="en-US" sz="1050" dirty="0">
                <a:latin typeface="メイリオ" pitchFamily="50" charset="-128"/>
                <a:ea typeface="メイリオ" pitchFamily="50" charset="-128"/>
                <a:cs typeface="メイリオ" pitchFamily="50" charset="-128"/>
              </a:rPr>
              <a:t>　</a:t>
            </a:r>
            <a:r>
              <a:rPr lang="en-US" altLang="ja-JP" sz="1050" dirty="0">
                <a:latin typeface="メイリオ" pitchFamily="50" charset="-128"/>
                <a:ea typeface="メイリオ" pitchFamily="50" charset="-128"/>
                <a:cs typeface="メイリオ" pitchFamily="50" charset="-128"/>
              </a:rPr>
              <a:t>13:00</a:t>
            </a:r>
            <a:r>
              <a:rPr lang="ja-JP" altLang="en-US" sz="1050" dirty="0">
                <a:latin typeface="メイリオ" pitchFamily="50" charset="-128"/>
                <a:ea typeface="メイリオ" pitchFamily="50" charset="-128"/>
                <a:cs typeface="メイリオ" pitchFamily="50" charset="-128"/>
              </a:rPr>
              <a:t>～</a:t>
            </a:r>
            <a:r>
              <a:rPr lang="en-US" altLang="ja-JP" sz="1050" dirty="0">
                <a:latin typeface="メイリオ" pitchFamily="50" charset="-128"/>
                <a:ea typeface="メイリオ" pitchFamily="50" charset="-128"/>
                <a:cs typeface="メイリオ" pitchFamily="50" charset="-128"/>
              </a:rPr>
              <a:t>16:30</a:t>
            </a:r>
            <a:r>
              <a:rPr lang="ja-JP" altLang="en-US" sz="1050" dirty="0">
                <a:latin typeface="メイリオ" pitchFamily="50" charset="-128"/>
                <a:ea typeface="メイリオ" pitchFamily="50" charset="-128"/>
                <a:cs typeface="メイリオ" pitchFamily="50" charset="-128"/>
              </a:rPr>
              <a:t>）へ直接ご連絡ください。 </a:t>
            </a:r>
            <a:endParaRPr lang="en-US" altLang="ja-JP" sz="1050" dirty="0">
              <a:latin typeface="メイリオ" pitchFamily="50" charset="-128"/>
              <a:ea typeface="メイリオ" pitchFamily="50" charset="-128"/>
              <a:cs typeface="メイリオ" pitchFamily="50" charset="-128"/>
            </a:endParaRPr>
          </a:p>
          <a:p>
            <a:endParaRPr lang="en-US" altLang="ja-JP" sz="1050" dirty="0">
              <a:latin typeface="メイリオ" pitchFamily="50" charset="-128"/>
              <a:ea typeface="メイリオ" pitchFamily="50" charset="-128"/>
              <a:cs typeface="メイリオ" pitchFamily="50" charset="-128"/>
            </a:endParaRPr>
          </a:p>
          <a:p>
            <a:r>
              <a:rPr lang="ja-JP" altLang="en-US" sz="1050" dirty="0">
                <a:latin typeface="メイリオ" pitchFamily="50" charset="-128"/>
                <a:ea typeface="メイリオ" pitchFamily="50" charset="-128"/>
                <a:cs typeface="メイリオ" pitchFamily="50" charset="-128"/>
              </a:rPr>
              <a:t>ご提出をお待ちしておりますので、よろしくお願いいたします。</a:t>
            </a:r>
            <a:endParaRPr lang="en-US" altLang="ja-JP" sz="1050" dirty="0">
              <a:latin typeface="メイリオ" pitchFamily="50" charset="-128"/>
              <a:ea typeface="メイリオ" pitchFamily="50" charset="-128"/>
              <a:cs typeface="メイリオ" pitchFamily="50" charset="-128"/>
            </a:endParaRPr>
          </a:p>
        </p:txBody>
      </p:sp>
      <p:sp>
        <p:nvSpPr>
          <p:cNvPr id="10" name="正方形/長方形 9"/>
          <p:cNvSpPr/>
          <p:nvPr/>
        </p:nvSpPr>
        <p:spPr>
          <a:xfrm>
            <a:off x="179512" y="-65156"/>
            <a:ext cx="4713436" cy="400110"/>
          </a:xfrm>
          <a:prstGeom prst="rect">
            <a:avLst/>
          </a:prstGeom>
        </p:spPr>
        <p:txBody>
          <a:bodyPr wrap="square">
            <a:spAutoFit/>
          </a:bodyPr>
          <a:lstStyle/>
          <a:p>
            <a:pPr lvl="0"/>
            <a:endParaRPr lang="en-US" altLang="ja-JP" sz="1000" dirty="0">
              <a:solidFill>
                <a:prstClr val="black"/>
              </a:solidFill>
              <a:latin typeface="メイリオ" pitchFamily="50" charset="-128"/>
              <a:ea typeface="メイリオ" pitchFamily="50" charset="-128"/>
            </a:endParaRPr>
          </a:p>
          <a:p>
            <a:pPr lvl="0"/>
            <a:r>
              <a:rPr lang="ja-JP" altLang="en-US" sz="1000" b="1" dirty="0">
                <a:solidFill>
                  <a:srgbClr val="FF0000"/>
                </a:solidFill>
                <a:latin typeface="メイリオ" pitchFamily="50" charset="-128"/>
                <a:ea typeface="メイリオ" pitchFamily="50" charset="-128"/>
              </a:rPr>
              <a:t>文例の赤枠の箇所等を変更してご使用ください。</a:t>
            </a:r>
            <a:endParaRPr lang="en-US" altLang="ja-JP" sz="1000" b="1" dirty="0">
              <a:solidFill>
                <a:srgbClr val="FF0000"/>
              </a:solidFill>
              <a:latin typeface="メイリオ" pitchFamily="50" charset="-128"/>
              <a:ea typeface="メイリオ" pitchFamily="50" charset="-128"/>
            </a:endParaRPr>
          </a:p>
        </p:txBody>
      </p:sp>
      <p:sp>
        <p:nvSpPr>
          <p:cNvPr id="18" name="正方形/長方形 17"/>
          <p:cNvSpPr/>
          <p:nvPr/>
        </p:nvSpPr>
        <p:spPr>
          <a:xfrm>
            <a:off x="1824776" y="3159956"/>
            <a:ext cx="875016" cy="6328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4761480" y="4361909"/>
            <a:ext cx="4041455" cy="954107"/>
          </a:xfrm>
          <a:prstGeom prst="rect">
            <a:avLst/>
          </a:prstGeom>
          <a:solidFill>
            <a:schemeClr val="bg1"/>
          </a:solidFill>
          <a:ln w="28575">
            <a:solidFill>
              <a:srgbClr val="FF0000"/>
            </a:solidFill>
          </a:ln>
        </p:spPr>
        <p:txBody>
          <a:bodyPr wrap="square" rtlCol="0">
            <a:spAutoFit/>
          </a:bodyPr>
          <a:lstStyle/>
          <a:p>
            <a:r>
              <a:rPr lang="ja-JP" altLang="en-US" sz="800" dirty="0">
                <a:latin typeface="メイリオ" pitchFamily="50" charset="-128"/>
                <a:ea typeface="メイリオ" pitchFamily="50" charset="-128"/>
              </a:rPr>
              <a:t>◇送信者情報１：応募者を識別するための情報です（必須入力）</a:t>
            </a:r>
          </a:p>
          <a:p>
            <a:r>
              <a:rPr lang="ja-JP" altLang="en-US" sz="800" dirty="0">
                <a:latin typeface="メイリオ" pitchFamily="50" charset="-128"/>
                <a:ea typeface="メイリオ" pitchFamily="50" charset="-128"/>
              </a:rPr>
              <a:t>ナビサイトの学生管理</a:t>
            </a:r>
            <a:r>
              <a:rPr lang="en-US" altLang="ja-JP" sz="800" dirty="0">
                <a:latin typeface="メイリオ" pitchFamily="50" charset="-128"/>
                <a:ea typeface="メイリオ" pitchFamily="50" charset="-128"/>
              </a:rPr>
              <a:t>ID(</a:t>
            </a:r>
            <a:r>
              <a:rPr lang="ja-JP" altLang="en-US" sz="800" dirty="0">
                <a:latin typeface="メイリオ" pitchFamily="50" charset="-128"/>
                <a:ea typeface="メイリオ" pitchFamily="50" charset="-128"/>
              </a:rPr>
              <a:t>マイナビ</a:t>
            </a:r>
            <a:r>
              <a:rPr lang="en-US" altLang="ja-JP" sz="800" dirty="0">
                <a:latin typeface="メイリオ" pitchFamily="50" charset="-128"/>
                <a:ea typeface="メイリオ" pitchFamily="50" charset="-128"/>
              </a:rPr>
              <a:t>)</a:t>
            </a:r>
            <a:r>
              <a:rPr lang="ja-JP" altLang="en-US" sz="800" dirty="0">
                <a:latin typeface="メイリオ" pitchFamily="50" charset="-128"/>
                <a:ea typeface="メイリオ" pitchFamily="50" charset="-128"/>
              </a:rPr>
              <a:t>や個人</a:t>
            </a:r>
            <a:r>
              <a:rPr lang="en-US" altLang="ja-JP" sz="800" dirty="0">
                <a:latin typeface="メイリオ" pitchFamily="50" charset="-128"/>
                <a:ea typeface="メイリオ" pitchFamily="50" charset="-128"/>
              </a:rPr>
              <a:t>ID(</a:t>
            </a:r>
            <a:r>
              <a:rPr lang="ja-JP" altLang="en-US" sz="800" dirty="0">
                <a:latin typeface="メイリオ" pitchFamily="50" charset="-128"/>
                <a:ea typeface="メイリオ" pitchFamily="50" charset="-128"/>
              </a:rPr>
              <a:t>リクナビ</a:t>
            </a:r>
            <a:r>
              <a:rPr lang="en-US" altLang="ja-JP" sz="800" dirty="0">
                <a:latin typeface="メイリオ" pitchFamily="50" charset="-128"/>
                <a:ea typeface="メイリオ" pitchFamily="50" charset="-128"/>
              </a:rPr>
              <a:t>)</a:t>
            </a:r>
            <a:r>
              <a:rPr lang="ja-JP" altLang="en-US" sz="800" dirty="0" err="1">
                <a:latin typeface="メイリオ" pitchFamily="50" charset="-128"/>
                <a:ea typeface="メイリオ" pitchFamily="50" charset="-128"/>
              </a:rPr>
              <a:t>を送</a:t>
            </a:r>
            <a:r>
              <a:rPr lang="ja-JP" altLang="en-US" sz="800" dirty="0">
                <a:latin typeface="メイリオ" pitchFamily="50" charset="-128"/>
                <a:ea typeface="メイリオ" pitchFamily="50" charset="-128"/>
              </a:rPr>
              <a:t>信者情報１とする場合、</a:t>
            </a:r>
            <a:endParaRPr lang="en-US" altLang="ja-JP" sz="800" dirty="0">
              <a:latin typeface="メイリオ" pitchFamily="50" charset="-128"/>
              <a:ea typeface="メイリオ" pitchFamily="50" charset="-128"/>
            </a:endParaRPr>
          </a:p>
          <a:p>
            <a:r>
              <a:rPr lang="ja-JP" altLang="en-US" sz="800" dirty="0">
                <a:latin typeface="メイリオ" pitchFamily="50" charset="-128"/>
                <a:ea typeface="メイリオ" pitchFamily="50" charset="-128"/>
              </a:rPr>
              <a:t>ワード置換機能を使い、メール内に自動表示すると便利です。</a:t>
            </a:r>
            <a:endParaRPr lang="en-US" altLang="ja-JP" sz="800" dirty="0">
              <a:latin typeface="メイリオ" pitchFamily="50" charset="-128"/>
              <a:ea typeface="メイリオ" pitchFamily="50" charset="-128"/>
            </a:endParaRPr>
          </a:p>
          <a:p>
            <a:r>
              <a:rPr lang="en-US" altLang="ja-JP" sz="800" dirty="0">
                <a:solidFill>
                  <a:srgbClr val="FF0000"/>
                </a:solidFill>
                <a:latin typeface="メイリオ" pitchFamily="50" charset="-128"/>
                <a:ea typeface="メイリオ" pitchFamily="50" charset="-128"/>
              </a:rPr>
              <a:t>※</a:t>
            </a:r>
            <a:r>
              <a:rPr lang="ja-JP" altLang="en-US" sz="800" u="sng" dirty="0">
                <a:solidFill>
                  <a:srgbClr val="FF0000"/>
                </a:solidFill>
                <a:latin typeface="メイリオ" pitchFamily="50" charset="-128"/>
                <a:ea typeface="メイリオ" pitchFamily="50" charset="-128"/>
              </a:rPr>
              <a:t>学生管理</a:t>
            </a:r>
            <a:r>
              <a:rPr lang="en-US" altLang="ja-JP" sz="800" u="sng" dirty="0">
                <a:solidFill>
                  <a:srgbClr val="FF0000"/>
                </a:solidFill>
                <a:latin typeface="メイリオ" pitchFamily="50" charset="-128"/>
                <a:ea typeface="メイリオ" pitchFamily="50" charset="-128"/>
              </a:rPr>
              <a:t>ID</a:t>
            </a:r>
            <a:r>
              <a:rPr lang="ja-JP" altLang="en-US" sz="800" u="sng" dirty="0">
                <a:solidFill>
                  <a:srgbClr val="FF0000"/>
                </a:solidFill>
                <a:latin typeface="メイリオ" pitchFamily="50" charset="-128"/>
                <a:ea typeface="メイリオ" pitchFamily="50" charset="-128"/>
              </a:rPr>
              <a:t>や個人</a:t>
            </a:r>
            <a:r>
              <a:rPr lang="en-US" altLang="ja-JP" sz="800" u="sng" dirty="0">
                <a:solidFill>
                  <a:srgbClr val="FF0000"/>
                </a:solidFill>
                <a:latin typeface="メイリオ" pitchFamily="50" charset="-128"/>
                <a:ea typeface="メイリオ" pitchFamily="50" charset="-128"/>
              </a:rPr>
              <a:t>ID</a:t>
            </a:r>
            <a:r>
              <a:rPr lang="ja-JP" altLang="en-US" sz="800" u="sng" dirty="0">
                <a:solidFill>
                  <a:srgbClr val="FF0000"/>
                </a:solidFill>
                <a:latin typeface="メイリオ" pitchFamily="50" charset="-128"/>
                <a:ea typeface="メイリオ" pitchFamily="50" charset="-128"/>
              </a:rPr>
              <a:t>は応募者自身は知らない番号です。</a:t>
            </a:r>
            <a:endParaRPr lang="en-US" altLang="ja-JP" sz="800" u="sng" dirty="0">
              <a:solidFill>
                <a:srgbClr val="FF0000"/>
              </a:solidFill>
              <a:latin typeface="メイリオ" pitchFamily="50" charset="-128"/>
              <a:ea typeface="メイリオ" pitchFamily="50" charset="-128"/>
            </a:endParaRPr>
          </a:p>
          <a:p>
            <a:r>
              <a:rPr lang="ja-JP" altLang="en-US" sz="800" dirty="0">
                <a:solidFill>
                  <a:srgbClr val="FF0000"/>
                </a:solidFill>
                <a:latin typeface="メイリオ" pitchFamily="50" charset="-128"/>
                <a:ea typeface="メイリオ" pitchFamily="50" charset="-128"/>
              </a:rPr>
              <a:t>　</a:t>
            </a:r>
            <a:r>
              <a:rPr lang="ja-JP" altLang="en-US" sz="800" u="sng" dirty="0">
                <a:solidFill>
                  <a:srgbClr val="FF0000"/>
                </a:solidFill>
                <a:latin typeface="メイリオ" pitchFamily="50" charset="-128"/>
                <a:ea typeface="メイリオ" pitchFamily="50" charset="-128"/>
              </a:rPr>
              <a:t>応募者のナビサイトのログインＩＤとは異なります。</a:t>
            </a:r>
            <a:endParaRPr lang="en-US" altLang="ja-JP" sz="800" u="sng" dirty="0">
              <a:solidFill>
                <a:srgbClr val="FF0000"/>
              </a:solidFill>
              <a:latin typeface="メイリオ" pitchFamily="50" charset="-128"/>
              <a:ea typeface="メイリオ" pitchFamily="50" charset="-128"/>
            </a:endParaRPr>
          </a:p>
          <a:p>
            <a:r>
              <a:rPr lang="ja-JP" altLang="en-US" sz="800" dirty="0">
                <a:solidFill>
                  <a:srgbClr val="FF0000"/>
                </a:solidFill>
                <a:latin typeface="メイリオ" pitchFamily="50" charset="-128"/>
                <a:ea typeface="メイリオ" pitchFamily="50" charset="-128"/>
              </a:rPr>
              <a:t>　</a:t>
            </a:r>
            <a:r>
              <a:rPr lang="ja-JP" altLang="en-US" sz="800" u="sng" dirty="0">
                <a:solidFill>
                  <a:srgbClr val="FF0000"/>
                </a:solidFill>
                <a:latin typeface="メイリオ" pitchFamily="50" charset="-128"/>
                <a:ea typeface="メイリオ" pitchFamily="50" charset="-128"/>
              </a:rPr>
              <a:t>そちらでは応募者を識別できませんので入力指示はされないようご注意ください</a:t>
            </a:r>
            <a:r>
              <a:rPr lang="ja-JP" altLang="en-US" sz="800" dirty="0">
                <a:solidFill>
                  <a:srgbClr val="FF0000"/>
                </a:solidFill>
                <a:latin typeface="メイリオ" pitchFamily="50" charset="-128"/>
                <a:ea typeface="メイリオ" pitchFamily="50" charset="-128"/>
              </a:rPr>
              <a:t>。</a:t>
            </a:r>
            <a:endParaRPr lang="en-US" altLang="ja-JP" sz="800" dirty="0">
              <a:solidFill>
                <a:srgbClr val="FF0000"/>
              </a:solidFill>
              <a:latin typeface="メイリオ" pitchFamily="50" charset="-128"/>
              <a:ea typeface="メイリオ" pitchFamily="50" charset="-128"/>
            </a:endParaRPr>
          </a:p>
          <a:p>
            <a:r>
              <a:rPr lang="ja-JP" altLang="en-US" sz="800" dirty="0">
                <a:latin typeface="メイリオ" pitchFamily="50" charset="-128"/>
                <a:ea typeface="メイリオ" pitchFamily="50" charset="-128"/>
              </a:rPr>
              <a:t>◇送信者情報２：補足情報を入力してもらう欄です。（ご利用は任意）</a:t>
            </a:r>
            <a:endParaRPr lang="en-US" altLang="ja-JP" sz="800" dirty="0">
              <a:latin typeface="メイリオ" pitchFamily="50" charset="-128"/>
              <a:ea typeface="メイリオ" pitchFamily="50" charset="-128"/>
            </a:endParaRPr>
          </a:p>
        </p:txBody>
      </p:sp>
      <p:sp>
        <p:nvSpPr>
          <p:cNvPr id="20" name="テキスト ボックス 19"/>
          <p:cNvSpPr txBox="1"/>
          <p:nvPr/>
        </p:nvSpPr>
        <p:spPr>
          <a:xfrm>
            <a:off x="5198032" y="2968573"/>
            <a:ext cx="3168352" cy="338554"/>
          </a:xfrm>
          <a:prstGeom prst="rect">
            <a:avLst/>
          </a:prstGeom>
          <a:solidFill>
            <a:schemeClr val="bg1"/>
          </a:solidFill>
          <a:ln w="28575">
            <a:solidFill>
              <a:srgbClr val="FF0000"/>
            </a:solidFill>
          </a:ln>
        </p:spPr>
        <p:txBody>
          <a:bodyPr wrap="square" rtlCol="0">
            <a:spAutoFit/>
          </a:bodyPr>
          <a:lstStyle/>
          <a:p>
            <a:r>
              <a:rPr lang="ja-JP" altLang="en-US" sz="800" dirty="0">
                <a:latin typeface="メイリオ" pitchFamily="50" charset="-128"/>
                <a:ea typeface="メイリオ" pitchFamily="50" charset="-128"/>
              </a:rPr>
              <a:t>◇企業コード　　：契約時に企業様にお伝えしているコードです。</a:t>
            </a:r>
            <a:endParaRPr lang="en-US" altLang="ja-JP" sz="800" dirty="0">
              <a:latin typeface="メイリオ" pitchFamily="50" charset="-128"/>
              <a:ea typeface="メイリオ" pitchFamily="50" charset="-128"/>
            </a:endParaRPr>
          </a:p>
          <a:p>
            <a:r>
              <a:rPr lang="ja-JP" altLang="en-US" sz="800" dirty="0">
                <a:latin typeface="メイリオ" pitchFamily="50" charset="-128"/>
                <a:ea typeface="メイリオ" pitchFamily="50" charset="-128"/>
              </a:rPr>
              <a:t>　　　　　　　　　</a:t>
            </a:r>
            <a:r>
              <a:rPr lang="en-US" altLang="ja-JP" sz="800" dirty="0">
                <a:latin typeface="メイリオ" pitchFamily="50" charset="-128"/>
                <a:ea typeface="メイリオ" pitchFamily="50" charset="-128"/>
              </a:rPr>
              <a:t>※</a:t>
            </a:r>
            <a:r>
              <a:rPr lang="ja-JP" altLang="en-US" sz="800" dirty="0">
                <a:latin typeface="メイリオ" pitchFamily="50" charset="-128"/>
                <a:ea typeface="メイリオ" pitchFamily="50" charset="-128"/>
              </a:rPr>
              <a:t>年度ごとに異なります。</a:t>
            </a:r>
          </a:p>
        </p:txBody>
      </p:sp>
      <p:cxnSp>
        <p:nvCxnSpPr>
          <p:cNvPr id="31" name="直線矢印コネクタ 30"/>
          <p:cNvCxnSpPr>
            <a:cxnSpLocks/>
            <a:stCxn id="20" idx="1"/>
          </p:cNvCxnSpPr>
          <p:nvPr/>
        </p:nvCxnSpPr>
        <p:spPr>
          <a:xfrm flipH="1">
            <a:off x="2555778" y="3137850"/>
            <a:ext cx="2642254" cy="10772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cxnSpLocks/>
          </p:cNvCxnSpPr>
          <p:nvPr/>
        </p:nvCxnSpPr>
        <p:spPr>
          <a:xfrm flipH="1" flipV="1">
            <a:off x="2699792" y="3588746"/>
            <a:ext cx="2061688" cy="1160107"/>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A60733CB-2DF1-4394-8E51-7ED1D69E5012}"/>
              </a:ext>
            </a:extLst>
          </p:cNvPr>
          <p:cNvSpPr txBox="1"/>
          <p:nvPr/>
        </p:nvSpPr>
        <p:spPr>
          <a:xfrm>
            <a:off x="467544" y="5685047"/>
            <a:ext cx="4774833" cy="276999"/>
          </a:xfrm>
          <a:prstGeom prst="rect">
            <a:avLst/>
          </a:prstGeom>
          <a:noFill/>
        </p:spPr>
        <p:txBody>
          <a:bodyPr wrap="none" rtlCol="0">
            <a:spAutoFit/>
          </a:bodyPr>
          <a:lstStyle/>
          <a:p>
            <a:r>
              <a:rPr kumimoji="1" lang="en-US" altLang="ja-JP" sz="1200" dirty="0"/>
              <a:t>Web</a:t>
            </a:r>
            <a:r>
              <a:rPr kumimoji="1" lang="ja-JP" altLang="en-US" sz="1200" dirty="0"/>
              <a:t>面接で学生も閲覧させる場合には下記の指示を追加してください</a:t>
            </a:r>
          </a:p>
        </p:txBody>
      </p:sp>
      <p:sp>
        <p:nvSpPr>
          <p:cNvPr id="3" name="テキスト ボックス 2">
            <a:extLst>
              <a:ext uri="{FF2B5EF4-FFF2-40B4-BE49-F238E27FC236}">
                <a16:creationId xmlns:a16="http://schemas.microsoft.com/office/drawing/2014/main" id="{FE3819B9-6765-4926-84CD-87E201E6E500}"/>
              </a:ext>
            </a:extLst>
          </p:cNvPr>
          <p:cNvSpPr txBox="1"/>
          <p:nvPr/>
        </p:nvSpPr>
        <p:spPr>
          <a:xfrm>
            <a:off x="611560" y="5966194"/>
            <a:ext cx="7056784" cy="415498"/>
          </a:xfrm>
          <a:prstGeom prst="rect">
            <a:avLst/>
          </a:prstGeom>
          <a:noFill/>
          <a:ln>
            <a:solidFill>
              <a:schemeClr val="tx1"/>
            </a:solidFill>
          </a:ln>
        </p:spPr>
        <p:txBody>
          <a:bodyPr wrap="square">
            <a:spAutoFit/>
          </a:bodyPr>
          <a:lstStyle/>
          <a:p>
            <a:r>
              <a:rPr lang="ja-JP" altLang="en-US" sz="1050" dirty="0">
                <a:latin typeface="メイリオ" pitchFamily="50" charset="-128"/>
                <a:ea typeface="メイリオ" pitchFamily="50" charset="-128"/>
                <a:cs typeface="メイリオ" pitchFamily="50" charset="-128"/>
              </a:rPr>
              <a:t>面接で履修履歴を利用しますので</a:t>
            </a:r>
            <a:endParaRPr lang="en-US" altLang="ja-JP" sz="1050" dirty="0">
              <a:latin typeface="メイリオ" pitchFamily="50" charset="-128"/>
              <a:ea typeface="メイリオ" pitchFamily="50" charset="-128"/>
              <a:cs typeface="メイリオ" pitchFamily="50" charset="-128"/>
            </a:endParaRPr>
          </a:p>
          <a:p>
            <a:r>
              <a:rPr lang="ja-JP" altLang="en-US" sz="1050" dirty="0">
                <a:latin typeface="メイリオ" pitchFamily="50" charset="-128"/>
                <a:ea typeface="メイリオ" pitchFamily="50" charset="-128"/>
                <a:cs typeface="メイリオ" pitchFamily="50" charset="-128"/>
              </a:rPr>
              <a:t>「送信・印刷」➡「送信履歴」➡「</a:t>
            </a:r>
            <a:r>
              <a:rPr lang="en-US" altLang="ja-JP" sz="1050" dirty="0">
                <a:latin typeface="メイリオ" pitchFamily="50" charset="-128"/>
                <a:ea typeface="メイリオ" pitchFamily="50" charset="-128"/>
                <a:cs typeface="メイリオ" pitchFamily="50" charset="-128"/>
              </a:rPr>
              <a:t>PDF</a:t>
            </a:r>
            <a:r>
              <a:rPr lang="ja-JP" altLang="en-US" sz="1050" dirty="0">
                <a:latin typeface="メイリオ" pitchFamily="50" charset="-128"/>
                <a:ea typeface="メイリオ" pitchFamily="50" charset="-128"/>
                <a:cs typeface="メイリオ" pitchFamily="50" charset="-128"/>
              </a:rPr>
              <a:t>」で　ダウンロードして手元で見られるように準備してください</a:t>
            </a:r>
            <a:endParaRPr lang="en-US" altLang="ja-JP" sz="105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41110725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TotalTime>
  <Words>448</Words>
  <Application>Microsoft Office PowerPoint</Application>
  <PresentationFormat>画面に合わせる (4:3)</PresentationFormat>
  <Paragraphs>34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中川 RDC</cp:lastModifiedBy>
  <cp:revision>47</cp:revision>
  <cp:lastPrinted>2020-08-13T03:15:19Z</cp:lastPrinted>
  <dcterms:created xsi:type="dcterms:W3CDTF">2016-01-14T09:30:57Z</dcterms:created>
  <dcterms:modified xsi:type="dcterms:W3CDTF">2024-12-09T01:02:35Z</dcterms:modified>
</cp:coreProperties>
</file>