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howGuides="1">
      <p:cViewPr varScale="1">
        <p:scale>
          <a:sx n="107" d="100"/>
          <a:sy n="107" d="100"/>
        </p:scale>
        <p:origin x="16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FE73AFD-3D68-47AD-917F-1636177670CE}"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E75BF22-8CE5-485D-AD83-65B0C42ED4EE}" type="slidenum">
              <a:rPr kumimoji="1" lang="ja-JP" altLang="en-US" smtClean="0"/>
              <a:t>‹#›</a:t>
            </a:fld>
            <a:endParaRPr kumimoji="1" lang="ja-JP" altLang="en-US"/>
          </a:p>
        </p:txBody>
      </p:sp>
    </p:spTree>
    <p:extLst>
      <p:ext uri="{BB962C8B-B14F-4D97-AF65-F5344CB8AC3E}">
        <p14:creationId xmlns:p14="http://schemas.microsoft.com/office/powerpoint/2010/main" val="3844687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E75BF22-8CE5-485D-AD83-65B0C42ED4EE}" type="slidenum">
              <a:rPr kumimoji="1" lang="ja-JP" altLang="en-US" smtClean="0"/>
              <a:t>1</a:t>
            </a:fld>
            <a:endParaRPr kumimoji="1" lang="ja-JP" altLang="en-US"/>
          </a:p>
        </p:txBody>
      </p:sp>
    </p:spTree>
    <p:extLst>
      <p:ext uri="{BB962C8B-B14F-4D97-AF65-F5344CB8AC3E}">
        <p14:creationId xmlns:p14="http://schemas.microsoft.com/office/powerpoint/2010/main" val="3590417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4357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5549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45027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95081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8665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821231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9726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10661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77130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09282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74656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68426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5536" y="1052736"/>
            <a:ext cx="8594246" cy="4347344"/>
          </a:xfrm>
          <a:prstGeom prst="rect">
            <a:avLst/>
          </a:prstGeom>
          <a:noFill/>
          <a:ln w="28575">
            <a:solidFill>
              <a:schemeClr val="tx2"/>
            </a:solidFill>
          </a:ln>
        </p:spPr>
        <p:txBody>
          <a:bodyPr wrap="square" rtlCol="0">
            <a:spAutoFit/>
          </a:bodyPr>
          <a:lstStyle/>
          <a:p>
            <a:r>
              <a:rPr lang="ja-JP" altLang="en-US" sz="1600" dirty="0">
                <a:latin typeface="メイリオ" pitchFamily="50" charset="-128"/>
                <a:ea typeface="メイリオ" pitchFamily="50" charset="-128"/>
                <a:cs typeface="メイリオ" pitchFamily="50" charset="-128"/>
              </a:rPr>
              <a:t>履修履歴の提出について</a:t>
            </a:r>
            <a:endParaRPr lang="en-US" altLang="ja-JP" sz="1600" dirty="0">
              <a:latin typeface="メイリオ" pitchFamily="50" charset="-128"/>
              <a:ea typeface="メイリオ" pitchFamily="50" charset="-128"/>
              <a:cs typeface="メイリオ" pitchFamily="50" charset="-128"/>
            </a:endParaRPr>
          </a:p>
          <a:p>
            <a:endParaRPr lang="en-US" altLang="ja-JP" sz="1050" dirty="0">
              <a:latin typeface="メイリオ" pitchFamily="50" charset="-128"/>
              <a:ea typeface="メイリオ" pitchFamily="50" charset="-128"/>
              <a:cs typeface="メイリオ"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当社では、採用選考時に履修履歴を活用した面接を行います。</a:t>
            </a:r>
            <a:endParaRPr lang="en-US" altLang="ja-JP" sz="1050" dirty="0">
              <a:latin typeface="メイリオ" panose="020B0604030504040204" pitchFamily="50" charset="-128"/>
              <a:ea typeface="メイリオ" panose="020B0604030504040204"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㈱履修データセンターの運営する「履修履歴データベース</a:t>
            </a:r>
            <a:r>
              <a:rPr kumimoji="1" lang="en-US" altLang="ja-JP" sz="1050" dirty="0">
                <a:latin typeface="メイリオ" pitchFamily="50" charset="-128"/>
                <a:ea typeface="メイリオ" pitchFamily="50" charset="-128"/>
                <a:cs typeface="メイリオ" pitchFamily="50" charset="-128"/>
              </a:rPr>
              <a:t>(202</a:t>
            </a:r>
            <a:r>
              <a:rPr lang="ja-JP" altLang="en-US" sz="1050" dirty="0">
                <a:latin typeface="メイリオ" pitchFamily="50" charset="-128"/>
                <a:ea typeface="メイリオ" pitchFamily="50" charset="-128"/>
                <a:cs typeface="メイリオ" pitchFamily="50" charset="-128"/>
              </a:rPr>
              <a:t>６</a:t>
            </a:r>
            <a:r>
              <a:rPr kumimoji="1" lang="ja-JP" altLang="en-US" sz="1050" dirty="0">
                <a:latin typeface="メイリオ" pitchFamily="50" charset="-128"/>
                <a:ea typeface="メイリオ" pitchFamily="50" charset="-128"/>
                <a:cs typeface="メイリオ" pitchFamily="50" charset="-128"/>
              </a:rPr>
              <a:t>年版</a:t>
            </a:r>
            <a:r>
              <a:rPr kumimoji="1"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に履修履歴を登録して、送信してください。</a:t>
            </a:r>
            <a:endParaRPr lang="en-US" altLang="ja-JP" sz="1050"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履修履歴とは、大学等で取得した全科目名</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履修中含む）・単位数・評価です）</a:t>
            </a:r>
            <a:endParaRPr lang="en-US" altLang="ja-JP" sz="1050" dirty="0">
              <a:latin typeface="メイリオ" pitchFamily="50" charset="-128"/>
              <a:ea typeface="メイリオ" pitchFamily="50" charset="-128"/>
              <a:cs typeface="メイリオ" pitchFamily="50" charset="-128"/>
            </a:endParaRPr>
          </a:p>
          <a:p>
            <a:pPr>
              <a:spcBef>
                <a:spcPts val="300"/>
              </a:spcBef>
            </a:pPr>
            <a:endParaRPr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下記の「履修履歴データベースへ移動する」というボタンをクリックすると、</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外部サイト「履修履歴データベース</a:t>
            </a:r>
            <a:r>
              <a:rPr lang="en-US" altLang="ja-JP" sz="1050" dirty="0">
                <a:latin typeface="メイリオ" pitchFamily="50" charset="-128"/>
                <a:ea typeface="メイリオ" pitchFamily="50" charset="-128"/>
                <a:cs typeface="メイリオ" pitchFamily="50" charset="-128"/>
              </a:rPr>
              <a:t>(202</a:t>
            </a:r>
            <a:r>
              <a:rPr lang="ja-JP" altLang="en-US" sz="1050" dirty="0">
                <a:latin typeface="メイリオ" pitchFamily="50" charset="-128"/>
                <a:ea typeface="メイリオ" pitchFamily="50" charset="-128"/>
                <a:cs typeface="メイリオ" pitchFamily="50" charset="-128"/>
              </a:rPr>
              <a:t>６年版</a:t>
            </a:r>
            <a:r>
              <a:rPr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」に移動します。</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履修履歴登録後、当社に送信をする際に必要となる「</a:t>
            </a:r>
            <a:r>
              <a:rPr lang="ja-JP" altLang="en-US" sz="1050" dirty="0">
                <a:latin typeface="メイリオ" pitchFamily="50" charset="-128"/>
                <a:ea typeface="メイリオ" pitchFamily="50" charset="-128"/>
                <a:cs typeface="メイリオ" pitchFamily="50" charset="-128"/>
              </a:rPr>
              <a:t>送信先企業名</a:t>
            </a:r>
            <a:r>
              <a:rPr kumimoji="1" lang="ja-JP" altLang="en-US" sz="1050" dirty="0">
                <a:latin typeface="メイリオ" pitchFamily="50" charset="-128"/>
                <a:ea typeface="メイリオ" pitchFamily="50" charset="-128"/>
                <a:cs typeface="メイリオ" pitchFamily="50" charset="-128"/>
              </a:rPr>
              <a:t>」「送信者情報１」については自動で入力されていますので、そのまま「送信」ボタンにより送信してください。</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なお、「送信者情報２」には何も入力しないで結構です。</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自動入力されるのは下記ボタンにより履修履歴データベースに移動した時のみですので、</a:t>
            </a:r>
            <a:r>
              <a:rPr lang="ja-JP" altLang="en-US" sz="1050" dirty="0">
                <a:latin typeface="メイリオ" pitchFamily="50" charset="-128"/>
                <a:ea typeface="メイリオ" pitchFamily="50" charset="-128"/>
                <a:cs typeface="メイリオ" pitchFamily="50" charset="-128"/>
              </a:rPr>
              <a:t>必ずこちらのボタンから進んでください。</a:t>
            </a:r>
            <a:endParaRPr lang="en-US" altLang="ja-JP" sz="1050" dirty="0">
              <a:latin typeface="メイリオ" pitchFamily="50" charset="-128"/>
              <a:ea typeface="メイリオ" pitchFamily="50" charset="-128"/>
              <a:cs typeface="メイリオ" pitchFamily="50" charset="-128"/>
            </a:endParaRPr>
          </a:p>
          <a:p>
            <a:pPr>
              <a:spcBef>
                <a:spcPts val="300"/>
              </a:spcBef>
            </a:pPr>
            <a:endParaRPr kumimoji="1" lang="en-US" altLang="ja-JP" sz="1050" dirty="0">
              <a:latin typeface="メイリオ" pitchFamily="50" charset="-128"/>
              <a:ea typeface="メイリオ" pitchFamily="50" charset="-128"/>
              <a:cs typeface="メイリオ" pitchFamily="50" charset="-128"/>
            </a:endParaRPr>
          </a:p>
          <a:p>
            <a:pPr>
              <a:spcBef>
                <a:spcPts val="300"/>
              </a:spcBef>
            </a:pPr>
            <a:endParaRPr lang="en-US" altLang="ja-JP" sz="1050" dirty="0">
              <a:latin typeface="メイリオ" pitchFamily="50" charset="-128"/>
              <a:ea typeface="メイリオ" pitchFamily="50" charset="-128"/>
              <a:cs typeface="メイリオ" pitchFamily="50" charset="-128"/>
            </a:endParaRPr>
          </a:p>
          <a:p>
            <a:pPr>
              <a:spcBef>
                <a:spcPts val="300"/>
              </a:spcBef>
            </a:pPr>
            <a:endParaRPr kumimoji="1" lang="en-US" altLang="ja-JP" sz="1050" dirty="0">
              <a:latin typeface="メイリオ" pitchFamily="50" charset="-128"/>
              <a:ea typeface="メイリオ" pitchFamily="50" charset="-128"/>
              <a:cs typeface="メイリオ" pitchFamily="50" charset="-128"/>
            </a:endParaRPr>
          </a:p>
          <a:p>
            <a:pPr>
              <a:spcBef>
                <a:spcPts val="300"/>
              </a:spcBef>
            </a:pPr>
            <a:endParaRPr kumimoji="1" lang="en-US" altLang="ja-JP" sz="1050"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itchFamily="50" charset="-128"/>
                <a:ea typeface="メイリオ" pitchFamily="50" charset="-128"/>
                <a:cs typeface="メイリオ" pitchFamily="50" charset="-128"/>
              </a:rPr>
              <a:t>利用方法等の詳細は㈱履修データセンターＨＰから確認して頂けます。</a:t>
            </a:r>
            <a:endParaRPr lang="en-US" altLang="ja-JP" sz="1050" dirty="0">
              <a:latin typeface="メイリオ" pitchFamily="50" charset="-128"/>
              <a:ea typeface="メイリオ" pitchFamily="50" charset="-128"/>
              <a:cs typeface="メイリオ" pitchFamily="50" charset="-128"/>
            </a:endParaRPr>
          </a:p>
          <a:p>
            <a:pPr>
              <a:spcBef>
                <a:spcPts val="300"/>
              </a:spcBef>
            </a:pP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履修履歴データベースログイン画面の、ご案内文にリンクがございます。</a:t>
            </a:r>
            <a:r>
              <a:rPr lang="en-US" altLang="ja-JP" sz="1050" dirty="0">
                <a:latin typeface="メイリオ" pitchFamily="50" charset="-128"/>
                <a:ea typeface="メイリオ" pitchFamily="50" charset="-128"/>
                <a:cs typeface="メイリオ" pitchFamily="50" charset="-128"/>
              </a:rPr>
              <a:t>)</a:t>
            </a:r>
          </a:p>
          <a:p>
            <a:pPr>
              <a:spcBef>
                <a:spcPts val="300"/>
              </a:spcBef>
            </a:pPr>
            <a:br>
              <a:rPr lang="en-US" altLang="ja-JP" sz="1050" dirty="0">
                <a:latin typeface="メイリオ" pitchFamily="50" charset="-128"/>
                <a:ea typeface="メイリオ" pitchFamily="50" charset="-128"/>
                <a:cs typeface="メイリオ" pitchFamily="50" charset="-128"/>
              </a:rPr>
            </a:br>
            <a:r>
              <a:rPr lang="ja-JP" altLang="en-US" sz="1050" dirty="0">
                <a:latin typeface="メイリオ" pitchFamily="50" charset="-128"/>
                <a:ea typeface="メイリオ" pitchFamily="50" charset="-128"/>
                <a:cs typeface="メイリオ" pitchFamily="50" charset="-128"/>
              </a:rPr>
              <a:t>履修履歴の登録・送信に関してご不明な点は、㈱履修データセンターＨＰ「よくあるご質問」をご確認頂くか、</a:t>
            </a:r>
            <a:endParaRPr lang="en-US" altLang="ja-JP" sz="1050" u="sng"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itchFamily="50" charset="-128"/>
                <a:ea typeface="メイリオ" pitchFamily="50" charset="-128"/>
                <a:cs typeface="メイリオ" pitchFamily="50" charset="-128"/>
              </a:rPr>
              <a:t>学生サポート窓口　</a:t>
            </a:r>
            <a:r>
              <a:rPr lang="en-US" altLang="ja-JP" sz="1050" dirty="0">
                <a:latin typeface="メイリオ" pitchFamily="50" charset="-128"/>
                <a:ea typeface="メイリオ" pitchFamily="50" charset="-128"/>
                <a:cs typeface="メイリオ" pitchFamily="50" charset="-128"/>
              </a:rPr>
              <a:t>( student@dscenter.co.jp</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03-6277-2774 </a:t>
            </a:r>
            <a:r>
              <a:rPr lang="ja-JP" altLang="en-US" sz="1050" dirty="0">
                <a:latin typeface="メイリオ" pitchFamily="50" charset="-128"/>
                <a:ea typeface="メイリオ" pitchFamily="50" charset="-128"/>
                <a:cs typeface="メイリオ" pitchFamily="50" charset="-128"/>
              </a:rPr>
              <a:t>平日</a:t>
            </a:r>
            <a:r>
              <a:rPr lang="en-US" altLang="ja-JP" sz="1050" dirty="0">
                <a:latin typeface="メイリオ" pitchFamily="50" charset="-128"/>
                <a:ea typeface="メイリオ" pitchFamily="50" charset="-128"/>
                <a:cs typeface="メイリオ" pitchFamily="50" charset="-128"/>
              </a:rPr>
              <a:t>9:30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11:30</a:t>
            </a:r>
            <a:r>
              <a:rPr lang="ja-JP" altLang="en-US" sz="1050" dirty="0">
                <a:latin typeface="メイリオ" pitchFamily="50" charset="-128"/>
                <a:ea typeface="メイリオ" pitchFamily="50" charset="-128"/>
                <a:cs typeface="メイリオ" pitchFamily="50" charset="-128"/>
              </a:rPr>
              <a:t>　</a:t>
            </a:r>
            <a:r>
              <a:rPr lang="en-US" altLang="ja-JP" sz="1050" dirty="0">
                <a:latin typeface="メイリオ" pitchFamily="50" charset="-128"/>
                <a:ea typeface="メイリオ" pitchFamily="50" charset="-128"/>
                <a:cs typeface="メイリオ" pitchFamily="50" charset="-128"/>
              </a:rPr>
              <a:t>13:00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16:30</a:t>
            </a:r>
            <a:r>
              <a:rPr lang="ja-JP" altLang="en-US" sz="1050" dirty="0">
                <a:latin typeface="メイリオ" pitchFamily="50" charset="-128"/>
                <a:ea typeface="メイリオ" pitchFamily="50" charset="-128"/>
                <a:cs typeface="メイリオ" pitchFamily="50" charset="-128"/>
              </a:rPr>
              <a:t>）へ直接ご連絡ください。 </a:t>
            </a:r>
            <a:endParaRPr lang="en-US" altLang="ja-JP" sz="1050" dirty="0">
              <a:latin typeface="メイリオ" pitchFamily="50" charset="-128"/>
              <a:ea typeface="メイリオ" pitchFamily="50" charset="-128"/>
              <a:cs typeface="メイリオ" pitchFamily="50" charset="-128"/>
            </a:endParaRPr>
          </a:p>
        </p:txBody>
      </p:sp>
      <p:sp>
        <p:nvSpPr>
          <p:cNvPr id="2" name="正方形/長方形 1"/>
          <p:cNvSpPr/>
          <p:nvPr/>
        </p:nvSpPr>
        <p:spPr>
          <a:xfrm>
            <a:off x="395536" y="1052736"/>
            <a:ext cx="849694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2627784" y="3753036"/>
            <a:ext cx="352839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rPr>
              <a:t>履修履歴データベースへ移動する</a:t>
            </a:r>
          </a:p>
        </p:txBody>
      </p:sp>
      <p:sp>
        <p:nvSpPr>
          <p:cNvPr id="4" name="正方形/長方形 3"/>
          <p:cNvSpPr/>
          <p:nvPr/>
        </p:nvSpPr>
        <p:spPr>
          <a:xfrm>
            <a:off x="314370" y="5589240"/>
            <a:ext cx="8594246" cy="615553"/>
          </a:xfrm>
          <a:prstGeom prst="rect">
            <a:avLst/>
          </a:prstGeom>
        </p:spPr>
        <p:txBody>
          <a:bodyPr wrap="square">
            <a:spAutoFit/>
          </a:bodyPr>
          <a:lstStyle/>
          <a:p>
            <a:r>
              <a:rPr lang="ja-JP" altLang="en-US" sz="1050" dirty="0">
                <a:solidFill>
                  <a:prstClr val="black"/>
                </a:solidFill>
                <a:latin typeface="メイリオ" pitchFamily="50" charset="-128"/>
                <a:ea typeface="メイリオ" pitchFamily="50" charset="-128"/>
                <a:cs typeface="メイリオ" pitchFamily="50" charset="-128"/>
              </a:rPr>
              <a:t>＜ご説明＞</a:t>
            </a:r>
            <a:endParaRPr lang="en-US" altLang="ja-JP" sz="1050" dirty="0">
              <a:solidFill>
                <a:prstClr val="black"/>
              </a:solidFill>
              <a:latin typeface="メイリオ" pitchFamily="50" charset="-128"/>
              <a:ea typeface="メイリオ" pitchFamily="50" charset="-128"/>
              <a:cs typeface="メイリオ" pitchFamily="50" charset="-128"/>
            </a:endParaRPr>
          </a:p>
          <a:p>
            <a:pPr marL="266700" indent="-266700">
              <a:spcBef>
                <a:spcPts val="300"/>
              </a:spcBef>
            </a:pPr>
            <a:r>
              <a:rPr lang="ja-JP" altLang="en-US" sz="1050" dirty="0">
                <a:solidFill>
                  <a:prstClr val="black"/>
                </a:solidFill>
                <a:latin typeface="メイリオ" pitchFamily="50" charset="-128"/>
                <a:ea typeface="メイリオ" pitchFamily="50" charset="-128"/>
                <a:cs typeface="メイリオ" pitchFamily="50" charset="-128"/>
              </a:rPr>
              <a:t>・「送信者情報</a:t>
            </a:r>
            <a:r>
              <a:rPr lang="en-US" altLang="ja-JP" sz="1050" dirty="0">
                <a:solidFill>
                  <a:prstClr val="black"/>
                </a:solidFill>
                <a:latin typeface="メイリオ" pitchFamily="50" charset="-128"/>
                <a:ea typeface="メイリオ" pitchFamily="50" charset="-128"/>
                <a:cs typeface="メイリオ" pitchFamily="50" charset="-128"/>
              </a:rPr>
              <a:t>1</a:t>
            </a:r>
            <a:r>
              <a:rPr lang="ja-JP" altLang="en-US" sz="1050" dirty="0">
                <a:solidFill>
                  <a:prstClr val="black"/>
                </a:solidFill>
                <a:latin typeface="メイリオ" pitchFamily="50" charset="-128"/>
                <a:ea typeface="メイリオ" pitchFamily="50" charset="-128"/>
                <a:cs typeface="メイリオ" pitchFamily="50" charset="-128"/>
              </a:rPr>
              <a:t>」に自動入力されるマイページＩＤ以外にも補足情報として学生に入力して欲しい情報がある場合は、「送信者情報２」の入力を指示するよう文面を変更してください。</a:t>
            </a:r>
            <a:endParaRPr lang="en-US" altLang="ja-JP" sz="1050" dirty="0">
              <a:solidFill>
                <a:prstClr val="black"/>
              </a:solidFill>
              <a:latin typeface="メイリオ" pitchFamily="50" charset="-128"/>
              <a:ea typeface="メイリオ" pitchFamily="50" charset="-128"/>
              <a:cs typeface="メイリオ" pitchFamily="50" charset="-128"/>
            </a:endParaRPr>
          </a:p>
        </p:txBody>
      </p:sp>
      <p:sp>
        <p:nvSpPr>
          <p:cNvPr id="7" name="正方形/長方形 6"/>
          <p:cNvSpPr/>
          <p:nvPr/>
        </p:nvSpPr>
        <p:spPr>
          <a:xfrm>
            <a:off x="395536" y="141330"/>
            <a:ext cx="8496944" cy="592470"/>
          </a:xfrm>
          <a:prstGeom prst="rect">
            <a:avLst/>
          </a:prstGeom>
        </p:spPr>
        <p:txBody>
          <a:bodyPr wrap="square">
            <a:spAutoFit/>
          </a:bodyPr>
          <a:lstStyle/>
          <a:p>
            <a:r>
              <a:rPr lang="ja-JP" altLang="en-US" dirty="0"/>
              <a:t>マイページの同一ページ内で応募者への案内とリンクボタンが表示できるケース</a:t>
            </a:r>
            <a:endParaRPr lang="en-US" altLang="ja-JP" dirty="0"/>
          </a:p>
          <a:p>
            <a:pPr>
              <a:spcBef>
                <a:spcPts val="300"/>
              </a:spcBef>
            </a:pPr>
            <a:r>
              <a:rPr lang="en-US" altLang="ja-JP" sz="1200" dirty="0"/>
              <a:t>※</a:t>
            </a:r>
            <a:r>
              <a:rPr lang="ja-JP" altLang="en-US" sz="1200" dirty="0"/>
              <a:t>表示内容については下記を参考に採用支援システムのご担当者様とご相談ください</a:t>
            </a:r>
            <a:endParaRPr lang="ja-JP" altLang="en-US" dirty="0"/>
          </a:p>
        </p:txBody>
      </p:sp>
    </p:spTree>
    <p:extLst>
      <p:ext uri="{BB962C8B-B14F-4D97-AF65-F5344CB8AC3E}">
        <p14:creationId xmlns:p14="http://schemas.microsoft.com/office/powerpoint/2010/main" val="3122981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5536" y="1052736"/>
            <a:ext cx="8496944" cy="4231928"/>
          </a:xfrm>
          <a:prstGeom prst="rect">
            <a:avLst/>
          </a:prstGeom>
          <a:noFill/>
          <a:ln w="28575">
            <a:solidFill>
              <a:schemeClr val="tx2"/>
            </a:solidFill>
          </a:ln>
        </p:spPr>
        <p:txBody>
          <a:bodyPr wrap="square" rtlCol="0">
            <a:spAutoFit/>
          </a:bodyPr>
          <a:lstStyle/>
          <a:p>
            <a:r>
              <a:rPr lang="ja-JP" altLang="en-US" sz="1600" dirty="0">
                <a:latin typeface="メイリオ" pitchFamily="50" charset="-128"/>
                <a:ea typeface="メイリオ" pitchFamily="50" charset="-128"/>
                <a:cs typeface="メイリオ" pitchFamily="50" charset="-128"/>
              </a:rPr>
              <a:t>履修履歴の提出について</a:t>
            </a:r>
            <a:endParaRPr lang="en-US" altLang="ja-JP" sz="1600" dirty="0">
              <a:latin typeface="メイリオ" pitchFamily="50" charset="-128"/>
              <a:ea typeface="メイリオ" pitchFamily="50" charset="-128"/>
              <a:cs typeface="メイリオ" pitchFamily="50" charset="-128"/>
            </a:endParaRPr>
          </a:p>
          <a:p>
            <a:endParaRPr lang="en-US" altLang="ja-JP" sz="1050" dirty="0">
              <a:latin typeface="メイリオ" pitchFamily="50" charset="-128"/>
              <a:ea typeface="メイリオ" pitchFamily="50" charset="-128"/>
              <a:cs typeface="メイリオ"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当社では、採用選考時に履修履歴を活用した面接を行います。</a:t>
            </a:r>
            <a:endParaRPr lang="en-US" altLang="ja-JP" sz="1050" dirty="0">
              <a:latin typeface="メイリオ" panose="020B0604030504040204" pitchFamily="50" charset="-128"/>
              <a:ea typeface="メイリオ" panose="020B0604030504040204"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履修データ</a:t>
            </a:r>
            <a:r>
              <a:rPr kumimoji="1" lang="ja-JP" altLang="en-US" sz="1050" dirty="0">
                <a:latin typeface="メイリオ" pitchFamily="50" charset="-128"/>
                <a:ea typeface="メイリオ" pitchFamily="50" charset="-128"/>
                <a:cs typeface="メイリオ" pitchFamily="50" charset="-128"/>
              </a:rPr>
              <a:t>センターの運営する「履修履歴データベース</a:t>
            </a:r>
            <a:r>
              <a:rPr kumimoji="1" lang="en-US" altLang="ja-JP" sz="1050" dirty="0">
                <a:latin typeface="メイリオ" pitchFamily="50" charset="-128"/>
                <a:ea typeface="メイリオ" pitchFamily="50" charset="-128"/>
                <a:cs typeface="メイリオ" pitchFamily="50" charset="-128"/>
              </a:rPr>
              <a:t>(202</a:t>
            </a:r>
            <a:r>
              <a:rPr kumimoji="1" lang="ja-JP" altLang="en-US" sz="1050" dirty="0">
                <a:latin typeface="メイリオ" pitchFamily="50" charset="-128"/>
                <a:ea typeface="メイリオ" pitchFamily="50" charset="-128"/>
                <a:cs typeface="メイリオ" pitchFamily="50" charset="-128"/>
              </a:rPr>
              <a:t>６年版</a:t>
            </a:r>
            <a:r>
              <a:rPr kumimoji="1"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に履修履歴を登録して、送信してください。</a:t>
            </a:r>
            <a:endParaRPr lang="en-US" altLang="ja-JP" sz="1050"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履修履歴とは、大学等で取得した全科目名</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履修中含む）・単位数・評価です</a:t>
            </a:r>
            <a:endParaRPr lang="en-US" altLang="ja-JP" sz="1050" dirty="0">
              <a:latin typeface="メイリオ" pitchFamily="50" charset="-128"/>
              <a:ea typeface="メイリオ" pitchFamily="50" charset="-128"/>
              <a:cs typeface="メイリオ" pitchFamily="50" charset="-128"/>
            </a:endParaRPr>
          </a:p>
          <a:p>
            <a:pPr>
              <a:spcBef>
                <a:spcPts val="300"/>
              </a:spcBef>
            </a:pPr>
            <a:endParaRPr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ＴＯＰページのメニューに表示されている「履修履歴提出」ボタンをクリックすると外部サイト「履修履歴データベース</a:t>
            </a:r>
            <a:r>
              <a:rPr lang="en-US" altLang="ja-JP" sz="1050" dirty="0">
                <a:latin typeface="メイリオ" pitchFamily="50" charset="-128"/>
                <a:ea typeface="メイリオ" pitchFamily="50" charset="-128"/>
                <a:cs typeface="メイリオ" pitchFamily="50" charset="-128"/>
              </a:rPr>
              <a:t>(202</a:t>
            </a:r>
            <a:r>
              <a:rPr lang="ja-JP" altLang="en-US" sz="1050">
                <a:latin typeface="メイリオ" pitchFamily="50" charset="-128"/>
                <a:ea typeface="メイリオ" pitchFamily="50" charset="-128"/>
                <a:cs typeface="メイリオ" pitchFamily="50" charset="-128"/>
              </a:rPr>
              <a:t>６年版</a:t>
            </a:r>
            <a:r>
              <a:rPr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」に移動します。</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履修履歴登録後、当社に送信をする際に必要となる「</a:t>
            </a:r>
            <a:r>
              <a:rPr lang="ja-JP" altLang="en-US" sz="1050" dirty="0">
                <a:latin typeface="メイリオ" pitchFamily="50" charset="-128"/>
                <a:ea typeface="メイリオ" pitchFamily="50" charset="-128"/>
                <a:cs typeface="メイリオ" pitchFamily="50" charset="-128"/>
              </a:rPr>
              <a:t>送信先企業名</a:t>
            </a:r>
            <a:r>
              <a:rPr kumimoji="1" lang="ja-JP" altLang="en-US" sz="1050" dirty="0">
                <a:latin typeface="メイリオ" pitchFamily="50" charset="-128"/>
                <a:ea typeface="メイリオ" pitchFamily="50" charset="-128"/>
                <a:cs typeface="メイリオ" pitchFamily="50" charset="-128"/>
              </a:rPr>
              <a:t>」「送信者情報１」については自動で入力されていますので、そのまま「送信」ボタンにより送信してください。</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ja-JP" altLang="en-US" sz="1050" dirty="0">
                <a:latin typeface="メイリオ" pitchFamily="50" charset="-128"/>
                <a:ea typeface="メイリオ" pitchFamily="50" charset="-128"/>
                <a:cs typeface="メイリオ" pitchFamily="50" charset="-128"/>
              </a:rPr>
              <a:t>なお、「送信者情報２」には何も入力しないで結構です。</a:t>
            </a:r>
            <a:endParaRPr kumimoji="1" lang="en-US" altLang="ja-JP" sz="1050" dirty="0">
              <a:latin typeface="メイリオ" pitchFamily="50" charset="-128"/>
              <a:ea typeface="メイリオ" pitchFamily="50" charset="-128"/>
              <a:cs typeface="メイリオ" pitchFamily="50" charset="-128"/>
            </a:endParaRPr>
          </a:p>
          <a:p>
            <a:pPr>
              <a:spcBef>
                <a:spcPts val="300"/>
              </a:spcBef>
            </a:pPr>
            <a:r>
              <a:rPr kumimoji="1" lang="en-US" altLang="ja-JP" sz="1050" dirty="0">
                <a:latin typeface="メイリオ" pitchFamily="50" charset="-128"/>
                <a:ea typeface="メイリオ" pitchFamily="50" charset="-128"/>
                <a:cs typeface="メイリオ" pitchFamily="50" charset="-128"/>
              </a:rPr>
              <a:t>※</a:t>
            </a:r>
            <a:r>
              <a:rPr kumimoji="1" lang="ja-JP" altLang="en-US" sz="1050" dirty="0">
                <a:latin typeface="メイリオ" pitchFamily="50" charset="-128"/>
                <a:ea typeface="メイリオ" pitchFamily="50" charset="-128"/>
                <a:cs typeface="メイリオ" pitchFamily="50" charset="-128"/>
              </a:rPr>
              <a:t>自動入力されるの</a:t>
            </a:r>
            <a:r>
              <a:rPr lang="ja-JP" altLang="en-US" sz="1050" dirty="0">
                <a:latin typeface="メイリオ" pitchFamily="50" charset="-128"/>
                <a:ea typeface="メイリオ" pitchFamily="50" charset="-128"/>
                <a:cs typeface="メイリオ" pitchFamily="50" charset="-128"/>
              </a:rPr>
              <a:t>は上記の「履修履歴提出」ボタンに</a:t>
            </a:r>
            <a:r>
              <a:rPr kumimoji="1" lang="ja-JP" altLang="en-US" sz="1050" dirty="0">
                <a:latin typeface="メイリオ" pitchFamily="50" charset="-128"/>
                <a:ea typeface="メイリオ" pitchFamily="50" charset="-128"/>
                <a:cs typeface="メイリオ" pitchFamily="50" charset="-128"/>
              </a:rPr>
              <a:t>より履修履歴データベースに移動した時のみですので、</a:t>
            </a:r>
            <a:r>
              <a:rPr lang="ja-JP" altLang="en-US" sz="1050" dirty="0">
                <a:latin typeface="メイリオ" pitchFamily="50" charset="-128"/>
                <a:ea typeface="メイリオ" pitchFamily="50" charset="-128"/>
                <a:cs typeface="メイリオ" pitchFamily="50" charset="-128"/>
              </a:rPr>
              <a:t>必ずこちらのボタンから進んでください。</a:t>
            </a:r>
            <a:endParaRPr lang="en-US" altLang="ja-JP" sz="1050" dirty="0">
              <a:latin typeface="メイリオ" pitchFamily="50" charset="-128"/>
              <a:ea typeface="メイリオ" pitchFamily="50" charset="-128"/>
              <a:cs typeface="メイリオ" pitchFamily="50" charset="-128"/>
            </a:endParaRPr>
          </a:p>
          <a:p>
            <a:pPr>
              <a:spcBef>
                <a:spcPts val="300"/>
              </a:spcBef>
            </a:pPr>
            <a:endParaRPr kumimoji="1" lang="en-US" altLang="ja-JP" sz="1050"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itchFamily="50" charset="-128"/>
                <a:ea typeface="メイリオ" pitchFamily="50" charset="-128"/>
                <a:cs typeface="メイリオ" pitchFamily="50" charset="-128"/>
              </a:rPr>
              <a:t>利用方法等の詳細は㈱履修データセンターＨＰから確認して頂けます。</a:t>
            </a:r>
            <a:endParaRPr lang="en-US" altLang="ja-JP" sz="1050" dirty="0">
              <a:latin typeface="メイリオ" pitchFamily="50" charset="-128"/>
              <a:ea typeface="メイリオ" pitchFamily="50" charset="-128"/>
              <a:cs typeface="メイリオ" pitchFamily="50" charset="-128"/>
            </a:endParaRPr>
          </a:p>
          <a:p>
            <a:pPr>
              <a:spcBef>
                <a:spcPts val="300"/>
              </a:spcBef>
            </a:pPr>
            <a:r>
              <a:rPr lang="en-US" altLang="ja-JP" sz="1050" dirty="0">
                <a:latin typeface="メイリオ" pitchFamily="50" charset="-128"/>
                <a:ea typeface="メイリオ" pitchFamily="50" charset="-128"/>
                <a:cs typeface="メイリオ" pitchFamily="50" charset="-128"/>
              </a:rPr>
              <a:t>(</a:t>
            </a:r>
            <a:r>
              <a:rPr lang="ja-JP" altLang="en-US" sz="1050" dirty="0">
                <a:latin typeface="メイリオ" pitchFamily="50" charset="-128"/>
                <a:ea typeface="メイリオ" pitchFamily="50" charset="-128"/>
                <a:cs typeface="メイリオ" pitchFamily="50" charset="-128"/>
              </a:rPr>
              <a:t>履修履歴データベースログイン画面の、ご案内文にリンクがございます。</a:t>
            </a:r>
            <a:r>
              <a:rPr lang="en-US" altLang="ja-JP" sz="1050" dirty="0">
                <a:latin typeface="メイリオ" pitchFamily="50" charset="-128"/>
                <a:ea typeface="メイリオ" pitchFamily="50" charset="-128"/>
                <a:cs typeface="メイリオ" pitchFamily="50" charset="-128"/>
              </a:rPr>
              <a:t>)</a:t>
            </a:r>
          </a:p>
          <a:p>
            <a:pPr>
              <a:spcBef>
                <a:spcPts val="300"/>
              </a:spcBef>
            </a:pPr>
            <a:endParaRPr lang="en-US" altLang="ja-JP" sz="1050" dirty="0">
              <a:latin typeface="メイリオ" pitchFamily="50" charset="-128"/>
              <a:ea typeface="メイリオ" pitchFamily="50" charset="-128"/>
              <a:cs typeface="メイリオ" pitchFamily="50" charset="-128"/>
            </a:endParaRPr>
          </a:p>
          <a:p>
            <a:pPr>
              <a:spcBef>
                <a:spcPts val="300"/>
              </a:spcBef>
            </a:pPr>
            <a:br>
              <a:rPr lang="en-US" altLang="ja-JP" sz="1050" dirty="0">
                <a:latin typeface="メイリオ" pitchFamily="50" charset="-128"/>
                <a:ea typeface="メイリオ" pitchFamily="50" charset="-128"/>
                <a:cs typeface="メイリオ" pitchFamily="50" charset="-128"/>
              </a:rPr>
            </a:br>
            <a:r>
              <a:rPr lang="ja-JP" altLang="en-US" sz="1050" dirty="0">
                <a:latin typeface="メイリオ" pitchFamily="50" charset="-128"/>
                <a:ea typeface="メイリオ" pitchFamily="50" charset="-128"/>
                <a:cs typeface="メイリオ" pitchFamily="50" charset="-128"/>
              </a:rPr>
              <a:t>履修履歴の登録・送信に関してご不明な点は、㈱履修データセンターＨＰ「よくあるご質問」をご確認頂くか、</a:t>
            </a:r>
            <a:endParaRPr lang="en-US" altLang="ja-JP" sz="1050" u="sng" dirty="0">
              <a:latin typeface="メイリオ" pitchFamily="50" charset="-128"/>
              <a:ea typeface="メイリオ" pitchFamily="50" charset="-128"/>
              <a:cs typeface="メイリオ" pitchFamily="50" charset="-128"/>
            </a:endParaRPr>
          </a:p>
          <a:p>
            <a:pPr>
              <a:spcBef>
                <a:spcPts val="300"/>
              </a:spcBef>
            </a:pPr>
            <a:r>
              <a:rPr lang="ja-JP" altLang="en-US" sz="1050" dirty="0">
                <a:latin typeface="メイリオ" pitchFamily="50" charset="-128"/>
                <a:ea typeface="メイリオ" pitchFamily="50" charset="-128"/>
                <a:cs typeface="メイリオ" pitchFamily="50" charset="-128"/>
              </a:rPr>
              <a:t>学生サポート窓口（</a:t>
            </a:r>
            <a:r>
              <a:rPr lang="en-US" altLang="ja-JP" sz="1050" dirty="0">
                <a:latin typeface="メイリオ" pitchFamily="50" charset="-128"/>
                <a:ea typeface="メイリオ" pitchFamily="50" charset="-128"/>
                <a:cs typeface="メイリオ" pitchFamily="50" charset="-128"/>
              </a:rPr>
              <a:t>student@dscenter.co.jp</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03-6277-2774</a:t>
            </a:r>
            <a:r>
              <a:rPr lang="ja-JP" altLang="en-US" sz="1050" dirty="0">
                <a:latin typeface="メイリオ" pitchFamily="50" charset="-128"/>
                <a:ea typeface="メイリオ" pitchFamily="50" charset="-128"/>
                <a:cs typeface="メイリオ" pitchFamily="50" charset="-128"/>
              </a:rPr>
              <a:t>　平日</a:t>
            </a:r>
            <a:r>
              <a:rPr lang="en-US" altLang="ja-JP" sz="1050" dirty="0">
                <a:latin typeface="メイリオ" pitchFamily="50" charset="-128"/>
                <a:ea typeface="メイリオ" pitchFamily="50" charset="-128"/>
                <a:cs typeface="メイリオ" pitchFamily="50" charset="-128"/>
              </a:rPr>
              <a:t>9:30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11:30</a:t>
            </a:r>
            <a:r>
              <a:rPr lang="ja-JP" altLang="en-US" sz="1050" dirty="0">
                <a:latin typeface="メイリオ" pitchFamily="50" charset="-128"/>
                <a:ea typeface="メイリオ" pitchFamily="50" charset="-128"/>
                <a:cs typeface="メイリオ" pitchFamily="50" charset="-128"/>
              </a:rPr>
              <a:t>　</a:t>
            </a:r>
            <a:r>
              <a:rPr lang="en-US" altLang="ja-JP" sz="1050" dirty="0">
                <a:latin typeface="メイリオ" pitchFamily="50" charset="-128"/>
                <a:ea typeface="メイリオ" pitchFamily="50" charset="-128"/>
                <a:cs typeface="メイリオ" pitchFamily="50" charset="-128"/>
              </a:rPr>
              <a:t>13:00</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16:30</a:t>
            </a:r>
            <a:r>
              <a:rPr lang="ja-JP" altLang="en-US" sz="1050" dirty="0">
                <a:latin typeface="メイリオ" pitchFamily="50" charset="-128"/>
                <a:ea typeface="メイリオ" pitchFamily="50" charset="-128"/>
                <a:cs typeface="メイリオ" pitchFamily="50" charset="-128"/>
              </a:rPr>
              <a:t>）へ直接ご連絡ください。 </a:t>
            </a:r>
            <a:endParaRPr lang="en-US" altLang="ja-JP" sz="1050" dirty="0">
              <a:latin typeface="メイリオ" pitchFamily="50" charset="-128"/>
              <a:ea typeface="メイリオ" pitchFamily="50" charset="-128"/>
              <a:cs typeface="メイリオ" pitchFamily="50" charset="-128"/>
            </a:endParaRPr>
          </a:p>
        </p:txBody>
      </p:sp>
      <p:sp>
        <p:nvSpPr>
          <p:cNvPr id="2" name="正方形/長方形 1"/>
          <p:cNvSpPr/>
          <p:nvPr/>
        </p:nvSpPr>
        <p:spPr>
          <a:xfrm>
            <a:off x="395536" y="1052736"/>
            <a:ext cx="849694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95536" y="5301208"/>
            <a:ext cx="8594246" cy="615553"/>
          </a:xfrm>
          <a:prstGeom prst="rect">
            <a:avLst/>
          </a:prstGeom>
        </p:spPr>
        <p:txBody>
          <a:bodyPr wrap="square">
            <a:spAutoFit/>
          </a:bodyPr>
          <a:lstStyle/>
          <a:p>
            <a:r>
              <a:rPr lang="ja-JP" altLang="en-US" sz="1050" dirty="0">
                <a:solidFill>
                  <a:prstClr val="black"/>
                </a:solidFill>
                <a:latin typeface="メイリオ" pitchFamily="50" charset="-128"/>
                <a:ea typeface="メイリオ" pitchFamily="50" charset="-128"/>
                <a:cs typeface="メイリオ" pitchFamily="50" charset="-128"/>
              </a:rPr>
              <a:t>＜ご説明＞</a:t>
            </a:r>
            <a:endParaRPr lang="en-US" altLang="ja-JP" sz="1050" dirty="0">
              <a:solidFill>
                <a:prstClr val="black"/>
              </a:solidFill>
              <a:latin typeface="メイリオ" pitchFamily="50" charset="-128"/>
              <a:ea typeface="メイリオ" pitchFamily="50" charset="-128"/>
              <a:cs typeface="メイリオ" pitchFamily="50" charset="-128"/>
            </a:endParaRPr>
          </a:p>
          <a:p>
            <a:pPr marL="266700" indent="-266700">
              <a:spcBef>
                <a:spcPts val="300"/>
              </a:spcBef>
            </a:pPr>
            <a:r>
              <a:rPr lang="ja-JP" altLang="en-US" sz="1050" dirty="0">
                <a:solidFill>
                  <a:prstClr val="black"/>
                </a:solidFill>
                <a:latin typeface="メイリオ" pitchFamily="50" charset="-128"/>
                <a:ea typeface="メイリオ" pitchFamily="50" charset="-128"/>
                <a:cs typeface="メイリオ" pitchFamily="50" charset="-128"/>
              </a:rPr>
              <a:t>・「送信者情報</a:t>
            </a:r>
            <a:r>
              <a:rPr lang="en-US" altLang="ja-JP" sz="1050" dirty="0">
                <a:solidFill>
                  <a:prstClr val="black"/>
                </a:solidFill>
                <a:latin typeface="メイリオ" pitchFamily="50" charset="-128"/>
                <a:ea typeface="メイリオ" pitchFamily="50" charset="-128"/>
                <a:cs typeface="メイリオ" pitchFamily="50" charset="-128"/>
              </a:rPr>
              <a:t>1</a:t>
            </a:r>
            <a:r>
              <a:rPr lang="ja-JP" altLang="en-US" sz="1050" dirty="0">
                <a:solidFill>
                  <a:prstClr val="black"/>
                </a:solidFill>
                <a:latin typeface="メイリオ" pitchFamily="50" charset="-128"/>
                <a:ea typeface="メイリオ" pitchFamily="50" charset="-128"/>
                <a:cs typeface="メイリオ" pitchFamily="50" charset="-128"/>
              </a:rPr>
              <a:t>」に自動入力されるマイページＩＤ以外にも補足情報として学生に入力して欲しい情報がある場合は、「送信者情報２」の入力を指示するよう文面を変更してください。</a:t>
            </a:r>
            <a:endParaRPr lang="en-US" altLang="ja-JP" sz="1050" dirty="0">
              <a:solidFill>
                <a:prstClr val="black"/>
              </a:solidFill>
              <a:latin typeface="メイリオ" pitchFamily="50" charset="-128"/>
              <a:ea typeface="メイリオ" pitchFamily="50" charset="-128"/>
              <a:cs typeface="メイリオ" pitchFamily="50" charset="-128"/>
            </a:endParaRPr>
          </a:p>
        </p:txBody>
      </p:sp>
      <p:sp>
        <p:nvSpPr>
          <p:cNvPr id="7" name="正方形/長方形 6"/>
          <p:cNvSpPr/>
          <p:nvPr/>
        </p:nvSpPr>
        <p:spPr>
          <a:xfrm>
            <a:off x="395536" y="141330"/>
            <a:ext cx="8496944" cy="646331"/>
          </a:xfrm>
          <a:prstGeom prst="rect">
            <a:avLst/>
          </a:prstGeom>
        </p:spPr>
        <p:txBody>
          <a:bodyPr wrap="square">
            <a:spAutoFit/>
          </a:bodyPr>
          <a:lstStyle/>
          <a:p>
            <a:r>
              <a:rPr lang="ja-JP" altLang="en-US" dirty="0"/>
              <a:t>リンクボタンの表示場所では応募者への案内は出来ず、別途インフォメーション機能などで学生に案内をする場合</a:t>
            </a:r>
            <a:endParaRPr lang="en-US" altLang="ja-JP" dirty="0"/>
          </a:p>
        </p:txBody>
      </p:sp>
    </p:spTree>
    <p:extLst>
      <p:ext uri="{BB962C8B-B14F-4D97-AF65-F5344CB8AC3E}">
        <p14:creationId xmlns:p14="http://schemas.microsoft.com/office/powerpoint/2010/main" val="32202193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723</Words>
  <Application>Microsoft Office PowerPoint</Application>
  <PresentationFormat>画面に合わせる (4:3)</PresentationFormat>
  <Paragraphs>46</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中川 RDC</cp:lastModifiedBy>
  <cp:revision>48</cp:revision>
  <cp:lastPrinted>2020-08-13T03:15:19Z</cp:lastPrinted>
  <dcterms:created xsi:type="dcterms:W3CDTF">2016-01-14T09:30:57Z</dcterms:created>
  <dcterms:modified xsi:type="dcterms:W3CDTF">2024-12-09T01:03:33Z</dcterms:modified>
</cp:coreProperties>
</file>