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1" r:id="rId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7" d="100"/>
          <a:sy n="107" d="100"/>
        </p:scale>
        <p:origin x="1656"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CFE73AFD-3D68-47AD-917F-1636177670CE}" type="datetimeFigureOut">
              <a:rPr kumimoji="1" lang="ja-JP" altLang="en-US" smtClean="0"/>
              <a:t>2024/12/9</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5E75BF22-8CE5-485D-AD83-65B0C42ED4EE}" type="slidenum">
              <a:rPr kumimoji="1" lang="ja-JP" altLang="en-US" smtClean="0"/>
              <a:t>‹#›</a:t>
            </a:fld>
            <a:endParaRPr kumimoji="1" lang="ja-JP" altLang="en-US"/>
          </a:p>
        </p:txBody>
      </p:sp>
    </p:spTree>
    <p:extLst>
      <p:ext uri="{BB962C8B-B14F-4D97-AF65-F5344CB8AC3E}">
        <p14:creationId xmlns:p14="http://schemas.microsoft.com/office/powerpoint/2010/main" val="38446877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3143577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2355494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450278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3950814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238665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821231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3197264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1106614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1771306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2092827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1963ED-D352-42EC-BB1A-8DB944260EB5}" type="datetimeFigureOut">
              <a:rPr kumimoji="1" lang="ja-JP" altLang="en-US" smtClean="0"/>
              <a:t>2024/12/9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3746565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1963ED-D352-42EC-BB1A-8DB944260EB5}" type="datetimeFigureOut">
              <a:rPr kumimoji="1" lang="ja-JP" altLang="en-US" smtClean="0"/>
              <a:t>2024/12/9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C5DBB-4544-4397-A0BB-E790EA027B63}" type="slidenum">
              <a:rPr kumimoji="1" lang="ja-JP" altLang="en-US" smtClean="0"/>
              <a:t>‹#›</a:t>
            </a:fld>
            <a:endParaRPr kumimoji="1" lang="ja-JP" altLang="en-US"/>
          </a:p>
        </p:txBody>
      </p:sp>
    </p:spTree>
    <p:extLst>
      <p:ext uri="{BB962C8B-B14F-4D97-AF65-F5344CB8AC3E}">
        <p14:creationId xmlns:p14="http://schemas.microsoft.com/office/powerpoint/2010/main" val="2684266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tudent@dscenter.co.jp" TargetMode="External"/><Relationship Id="rId2" Type="http://schemas.openxmlformats.org/officeDocument/2006/relationships/hyperlink" Target="http://dscenter.co.jp/student/index.html"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83755" y="332656"/>
            <a:ext cx="8424936" cy="4508927"/>
          </a:xfrm>
          <a:prstGeom prst="rect">
            <a:avLst/>
          </a:prstGeom>
          <a:noFill/>
          <a:ln w="6350">
            <a:solidFill>
              <a:schemeClr val="tx1"/>
            </a:solidFill>
          </a:ln>
        </p:spPr>
        <p:txBody>
          <a:bodyPr wrap="square" rtlCol="0">
            <a:spAutoFit/>
          </a:bodyPr>
          <a:lstStyle/>
          <a:p>
            <a:r>
              <a:rPr lang="ja-JP" altLang="en-US" sz="1600" dirty="0">
                <a:latin typeface="メイリオ" pitchFamily="50" charset="-128"/>
                <a:ea typeface="メイリオ" pitchFamily="50" charset="-128"/>
                <a:cs typeface="メイリオ" pitchFamily="50" charset="-128"/>
              </a:rPr>
              <a:t>履修履歴の提出について</a:t>
            </a:r>
            <a:endParaRPr lang="en-US" altLang="ja-JP" sz="1600" dirty="0">
              <a:latin typeface="メイリオ" pitchFamily="50" charset="-128"/>
              <a:ea typeface="メイリオ" pitchFamily="50" charset="-128"/>
              <a:cs typeface="メイリオ" pitchFamily="50" charset="-128"/>
            </a:endParaRPr>
          </a:p>
          <a:p>
            <a:endParaRPr lang="en-US" altLang="ja-JP" sz="1050" dirty="0">
              <a:latin typeface="メイリオ" pitchFamily="50" charset="-128"/>
              <a:ea typeface="メイリオ" pitchFamily="50" charset="-128"/>
              <a:cs typeface="メイリオ" pitchFamily="50" charset="-128"/>
            </a:endParaRPr>
          </a:p>
          <a:p>
            <a:r>
              <a:rPr lang="ja-JP" altLang="en-US" sz="1050" dirty="0">
                <a:latin typeface="メイリオ" panose="020B0604030504040204" pitchFamily="50" charset="-128"/>
                <a:ea typeface="メイリオ" panose="020B0604030504040204" pitchFamily="50" charset="-128"/>
              </a:rPr>
              <a:t>当社では、内定者（新入社員）の皆様に大学等での最終的な履修履歴をお送りいただくようお願いしております。</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以前、選考の段階でも㈱履修データセンターのシステム</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履修履歴データベース</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を介して提出して頂いておりますが、</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その後新たに取得した科目単位、論文について追加登録し、改めて送信していただけますようにお願い致します。</a:t>
            </a:r>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itchFamily="50" charset="-128"/>
                <a:ea typeface="メイリオ" pitchFamily="50" charset="-128"/>
                <a:cs typeface="メイリオ" pitchFamily="50" charset="-128"/>
              </a:rPr>
              <a:t>　提出期限：　〇月〇日</a:t>
            </a:r>
            <a:endParaRPr lang="en-US" altLang="ja-JP" sz="1000" dirty="0">
              <a:latin typeface="メイリオ" pitchFamily="50" charset="-128"/>
              <a:ea typeface="メイリオ" pitchFamily="50" charset="-128"/>
              <a:cs typeface="メイリオ" pitchFamily="50" charset="-128"/>
            </a:endParaRPr>
          </a:p>
          <a:p>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登録・送信方法は選考時に送っていただいた方法と同様です。 </a:t>
            </a:r>
            <a:endParaRPr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itchFamily="50" charset="-128"/>
                <a:ea typeface="メイリオ" pitchFamily="50" charset="-128"/>
                <a:cs typeface="メイリオ" pitchFamily="50" charset="-128"/>
              </a:rPr>
              <a:t>下記のサイトに履修履歴データベースの利用方法とログイン画面の案内があります。</a:t>
            </a:r>
            <a:endParaRPr kumimoji="1" lang="en-US" altLang="ja-JP" sz="1050" dirty="0">
              <a:latin typeface="メイリオ" pitchFamily="50" charset="-128"/>
              <a:ea typeface="メイリオ" pitchFamily="50" charset="-128"/>
              <a:cs typeface="メイリオ" pitchFamily="50" charset="-128"/>
            </a:endParaRPr>
          </a:p>
          <a:p>
            <a:r>
              <a:rPr kumimoji="1" lang="ja-JP" altLang="en-US" sz="1050" dirty="0">
                <a:latin typeface="メイリオ" pitchFamily="50" charset="-128"/>
                <a:ea typeface="メイリオ" pitchFamily="50" charset="-128"/>
                <a:cs typeface="メイリオ" pitchFamily="50" charset="-128"/>
              </a:rPr>
              <a:t>　</a:t>
            </a:r>
            <a:r>
              <a:rPr lang="ja-JP" altLang="en-US" sz="1050" dirty="0">
                <a:latin typeface="メイリオ" pitchFamily="50" charset="-128"/>
                <a:ea typeface="メイリオ" pitchFamily="50" charset="-128"/>
                <a:cs typeface="メイリオ" pitchFamily="50" charset="-128"/>
              </a:rPr>
              <a:t>履修データ</a:t>
            </a:r>
            <a:r>
              <a:rPr kumimoji="1" lang="ja-JP" altLang="en-US" sz="1050" dirty="0">
                <a:latin typeface="メイリオ" pitchFamily="50" charset="-128"/>
                <a:ea typeface="メイリオ" pitchFamily="50" charset="-128"/>
                <a:cs typeface="メイリオ" pitchFamily="50" charset="-128"/>
              </a:rPr>
              <a:t>センターＨＰ：</a:t>
            </a:r>
            <a:r>
              <a:rPr lang="en-US" altLang="ja-JP" sz="1050" dirty="0">
                <a:latin typeface="メイリオ" pitchFamily="50" charset="-128"/>
                <a:ea typeface="メイリオ" pitchFamily="50" charset="-128"/>
                <a:cs typeface="メイリオ" pitchFamily="50" charset="-128"/>
                <a:hlinkClick r:id="rId2"/>
              </a:rPr>
              <a:t> http://dscenter.co.jp/student/index.html</a:t>
            </a:r>
            <a:endParaRPr lang="en-US" altLang="ja-JP" sz="1050" dirty="0">
              <a:latin typeface="メイリオ" pitchFamily="50" charset="-128"/>
              <a:ea typeface="メイリオ" pitchFamily="50" charset="-128"/>
              <a:cs typeface="メイリオ" pitchFamily="50" charset="-128"/>
            </a:endParaRPr>
          </a:p>
          <a:p>
            <a:r>
              <a:rPr lang="ja-JP" altLang="en-US" sz="1000" dirty="0">
                <a:latin typeface="メイリオ" pitchFamily="50" charset="-128"/>
                <a:ea typeface="メイリオ" pitchFamily="50" charset="-128"/>
                <a:cs typeface="メイリオ" pitchFamily="50" charset="-128"/>
              </a:rPr>
              <a:t>　</a:t>
            </a:r>
            <a:r>
              <a:rPr lang="en-US" altLang="ja-JP" sz="1000" dirty="0">
                <a:latin typeface="メイリオ" pitchFamily="50" charset="-128"/>
                <a:ea typeface="メイリオ" pitchFamily="50" charset="-128"/>
                <a:cs typeface="メイリオ" pitchFamily="50" charset="-128"/>
              </a:rPr>
              <a:t>※</a:t>
            </a:r>
            <a:r>
              <a:rPr lang="ja-JP" altLang="en-US" sz="1000" dirty="0">
                <a:latin typeface="メイリオ" pitchFamily="50" charset="-128"/>
                <a:ea typeface="メイリオ" pitchFamily="50" charset="-128"/>
                <a:cs typeface="メイリオ" pitchFamily="50" charset="-128"/>
              </a:rPr>
              <a:t>必ず</a:t>
            </a:r>
            <a:r>
              <a:rPr lang="en-US" altLang="ja-JP" sz="1000" dirty="0">
                <a:latin typeface="メイリオ" pitchFamily="50" charset="-128"/>
                <a:ea typeface="メイリオ" pitchFamily="50" charset="-128"/>
                <a:cs typeface="メイリオ" pitchFamily="50" charset="-128"/>
              </a:rPr>
              <a:t>202</a:t>
            </a:r>
            <a:r>
              <a:rPr lang="ja-JP" altLang="en-US" sz="1000">
                <a:latin typeface="メイリオ" pitchFamily="50" charset="-128"/>
                <a:ea typeface="メイリオ" pitchFamily="50" charset="-128"/>
                <a:cs typeface="メイリオ" pitchFamily="50" charset="-128"/>
              </a:rPr>
              <a:t>５年</a:t>
            </a:r>
            <a:r>
              <a:rPr lang="ja-JP" altLang="en-US" sz="1000" dirty="0">
                <a:latin typeface="メイリオ" pitchFamily="50" charset="-128"/>
                <a:ea typeface="メイリオ" pitchFamily="50" charset="-128"/>
                <a:cs typeface="メイリオ" pitchFamily="50" charset="-128"/>
              </a:rPr>
              <a:t>卒採用版で送信してください</a:t>
            </a:r>
            <a:endParaRPr lang="en-US" altLang="ja-JP" sz="1000" dirty="0">
              <a:latin typeface="メイリオ" pitchFamily="50" charset="-128"/>
              <a:ea typeface="メイリオ" pitchFamily="50" charset="-128"/>
              <a:cs typeface="メイリオ" pitchFamily="50" charset="-128"/>
            </a:endParaRPr>
          </a:p>
          <a:p>
            <a:endParaRPr lang="en-US" altLang="ja-JP" sz="1000" dirty="0">
              <a:latin typeface="メイリオ" pitchFamily="50" charset="-128"/>
              <a:ea typeface="メイリオ" pitchFamily="50" charset="-128"/>
              <a:cs typeface="メイリオ" pitchFamily="50" charset="-128"/>
            </a:endParaRPr>
          </a:p>
          <a:p>
            <a:r>
              <a:rPr lang="ja-JP" altLang="en-US" sz="1000" dirty="0">
                <a:latin typeface="メイリオ" pitchFamily="50" charset="-128"/>
                <a:ea typeface="メイリオ" pitchFamily="50" charset="-128"/>
                <a:cs typeface="メイリオ" pitchFamily="50" charset="-128"/>
              </a:rPr>
              <a:t>登録いただく内容</a:t>
            </a:r>
            <a:endParaRPr lang="en-US" altLang="ja-JP" sz="1000" dirty="0">
              <a:latin typeface="メイリオ" pitchFamily="50" charset="-128"/>
              <a:ea typeface="メイリオ" pitchFamily="50" charset="-128"/>
              <a:cs typeface="メイリオ" pitchFamily="50" charset="-128"/>
            </a:endParaRPr>
          </a:p>
          <a:p>
            <a:r>
              <a:rPr lang="ja-JP" altLang="en-US" sz="1000" dirty="0">
                <a:latin typeface="メイリオ" pitchFamily="50" charset="-128"/>
                <a:ea typeface="メイリオ" pitchFamily="50" charset="-128"/>
                <a:cs typeface="メイリオ" pitchFamily="50" charset="-128"/>
              </a:rPr>
              <a:t>①卒業過程登録：卒業までの履修履歴（選考時にお送りいただいた履修履歴に追加してください）</a:t>
            </a:r>
            <a:endParaRPr lang="en-US" altLang="ja-JP" sz="1000" dirty="0">
              <a:latin typeface="メイリオ" pitchFamily="50" charset="-128"/>
              <a:ea typeface="メイリオ" pitchFamily="50" charset="-128"/>
              <a:cs typeface="メイリオ" pitchFamily="50" charset="-128"/>
            </a:endParaRPr>
          </a:p>
          <a:p>
            <a:r>
              <a:rPr lang="ja-JP" altLang="en-US" sz="1000" dirty="0">
                <a:latin typeface="メイリオ" pitchFamily="50" charset="-128"/>
                <a:ea typeface="メイリオ" pitchFamily="50" charset="-128"/>
                <a:cs typeface="メイリオ" pitchFamily="50" charset="-128"/>
              </a:rPr>
              <a:t>②検定・単科履修朗得：大学時に取得した資格・検定（自動車免許除く）</a:t>
            </a:r>
            <a:endParaRPr lang="en-US" altLang="ja-JP" sz="1000" dirty="0">
              <a:latin typeface="メイリオ" pitchFamily="50" charset="-128"/>
              <a:ea typeface="メイリオ" pitchFamily="50" charset="-128"/>
              <a:cs typeface="メイリオ" pitchFamily="50" charset="-128"/>
            </a:endParaRPr>
          </a:p>
          <a:p>
            <a:r>
              <a:rPr lang="ja-JP" altLang="en-US" sz="1000" dirty="0">
                <a:latin typeface="メイリオ" pitchFamily="50" charset="-128"/>
                <a:ea typeface="メイリオ" pitchFamily="50" charset="-128"/>
                <a:cs typeface="メイリオ" pitchFamily="50" charset="-128"/>
              </a:rPr>
              <a:t>③論文・著書：研究室名や論文概要等も入力してください（複数の論文がある場合は主たる論文を入力して下さい）</a:t>
            </a:r>
            <a:endParaRPr lang="en-US" altLang="ja-JP" sz="1050" dirty="0">
              <a:latin typeface="メイリオ" pitchFamily="50" charset="-128"/>
              <a:ea typeface="メイリオ" pitchFamily="50" charset="-128"/>
              <a:cs typeface="メイリオ" pitchFamily="50" charset="-128"/>
            </a:endParaRPr>
          </a:p>
          <a:p>
            <a:pPr>
              <a:spcBef>
                <a:spcPts val="600"/>
              </a:spcBef>
            </a:pPr>
            <a:r>
              <a:rPr kumimoji="1" lang="ja-JP" altLang="en-US" sz="1050" dirty="0">
                <a:latin typeface="メイリオ" pitchFamily="50" charset="-128"/>
                <a:ea typeface="メイリオ" pitchFamily="50" charset="-128"/>
                <a:cs typeface="メイリオ" pitchFamily="50" charset="-128"/>
              </a:rPr>
              <a:t>当社への送信の際には下記の情報の入力が必要ですので、必ず間違いの無いように入力してください。</a:t>
            </a:r>
            <a:endParaRPr kumimoji="1" lang="en-US" altLang="ja-JP" sz="1050" dirty="0">
              <a:latin typeface="メイリオ" pitchFamily="50" charset="-128"/>
              <a:ea typeface="メイリオ" pitchFamily="50" charset="-128"/>
              <a:cs typeface="メイリオ" pitchFamily="50" charset="-128"/>
            </a:endParaRPr>
          </a:p>
          <a:p>
            <a:pPr>
              <a:spcBef>
                <a:spcPts val="600"/>
              </a:spcBef>
            </a:pPr>
            <a:r>
              <a:rPr lang="ja-JP" altLang="en-US" sz="1100" dirty="0">
                <a:latin typeface="メイリオ" panose="020B0604030504040204" pitchFamily="50" charset="-128"/>
                <a:ea typeface="メイリオ" panose="020B0604030504040204" pitchFamily="50" charset="-128"/>
              </a:rPr>
              <a:t>　◇企業コード　　：　</a:t>
            </a:r>
            <a:r>
              <a:rPr lang="en-US" altLang="ja-JP" sz="1100" dirty="0">
                <a:latin typeface="メイリオ" panose="020B0604030504040204" pitchFamily="50" charset="-128"/>
                <a:ea typeface="メイリオ" panose="020B0604030504040204" pitchFamily="50" charset="-128"/>
              </a:rPr>
              <a:t>abcd9999</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　◇送信者情報１　：　（推奨）社員番号</a:t>
            </a:r>
            <a:br>
              <a:rPr lang="ja-JP" altLang="en-US" sz="1100" dirty="0">
                <a:latin typeface="メイリオ" panose="020B0604030504040204" pitchFamily="50" charset="-128"/>
                <a:ea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rPr>
              <a:t>　◇送信者情報２　：　（推奨）氏名</a:t>
            </a:r>
            <a:br>
              <a:rPr lang="ja-JP" altLang="en-US" sz="1100" dirty="0">
                <a:latin typeface="メイリオ" panose="020B0604030504040204" pitchFamily="50" charset="-128"/>
                <a:ea typeface="メイリオ" panose="020B0604030504040204" pitchFamily="50" charset="-128"/>
              </a:rPr>
            </a:br>
            <a:br>
              <a:rPr kumimoji="1" lang="en-US" altLang="ja-JP" sz="1050" dirty="0">
                <a:latin typeface="メイリオ" pitchFamily="50" charset="-128"/>
                <a:ea typeface="メイリオ" pitchFamily="50" charset="-128"/>
                <a:cs typeface="メイリオ" pitchFamily="50" charset="-128"/>
              </a:rPr>
            </a:br>
            <a:endParaRPr lang="en-US" altLang="ja-JP" sz="1050" dirty="0">
              <a:latin typeface="メイリオ" pitchFamily="50" charset="-128"/>
              <a:ea typeface="メイリオ" pitchFamily="50" charset="-128"/>
              <a:cs typeface="メイリオ" pitchFamily="50" charset="-128"/>
            </a:endParaRPr>
          </a:p>
          <a:p>
            <a:r>
              <a:rPr lang="ja-JP" altLang="en-US" sz="1050" dirty="0">
                <a:latin typeface="メイリオ" pitchFamily="50" charset="-128"/>
                <a:ea typeface="メイリオ" pitchFamily="50" charset="-128"/>
                <a:cs typeface="メイリオ" pitchFamily="50" charset="-128"/>
              </a:rPr>
              <a:t>登録・送信に関してご不明な点は、履修データセンターのＨＰで確認頂き、解決しない場合は学生サポート窓口へ直接お問合せください。 （</a:t>
            </a:r>
            <a:r>
              <a:rPr lang="en-US" altLang="ja-JP" sz="1050" dirty="0">
                <a:latin typeface="メイリオ" pitchFamily="50" charset="-128"/>
                <a:ea typeface="メイリオ" pitchFamily="50" charset="-128"/>
                <a:cs typeface="メイリオ" pitchFamily="50" charset="-128"/>
                <a:hlinkClick r:id="rId3"/>
              </a:rPr>
              <a:t>student@dscenter.co.jp</a:t>
            </a:r>
            <a:r>
              <a:rPr lang="ja-JP" altLang="en-US" sz="1050" dirty="0">
                <a:latin typeface="メイリオ" pitchFamily="50" charset="-128"/>
                <a:ea typeface="メイリオ" pitchFamily="50" charset="-128"/>
                <a:cs typeface="メイリオ" pitchFamily="50" charset="-128"/>
              </a:rPr>
              <a:t>　</a:t>
            </a:r>
            <a:r>
              <a:rPr lang="en-US" altLang="ja-JP" sz="1050" dirty="0">
                <a:latin typeface="メイリオ" pitchFamily="50" charset="-128"/>
                <a:ea typeface="メイリオ" pitchFamily="50" charset="-128"/>
                <a:cs typeface="メイリオ" pitchFamily="50" charset="-128"/>
              </a:rPr>
              <a:t>TEL</a:t>
            </a:r>
            <a:r>
              <a:rPr lang="ja-JP" altLang="en-US" sz="1050" dirty="0">
                <a:latin typeface="メイリオ" pitchFamily="50" charset="-128"/>
                <a:ea typeface="メイリオ" pitchFamily="50" charset="-128"/>
                <a:cs typeface="メイリオ" pitchFamily="50" charset="-128"/>
              </a:rPr>
              <a:t>：</a:t>
            </a:r>
            <a:r>
              <a:rPr lang="en-US" altLang="ja-JP" sz="1050" dirty="0">
                <a:latin typeface="メイリオ" pitchFamily="50" charset="-128"/>
                <a:ea typeface="メイリオ" pitchFamily="50" charset="-128"/>
                <a:cs typeface="メイリオ" pitchFamily="50" charset="-128"/>
              </a:rPr>
              <a:t>03-6277-2774</a:t>
            </a:r>
            <a:r>
              <a:rPr lang="ja-JP" altLang="en-US" sz="1050" dirty="0">
                <a:latin typeface="メイリオ" pitchFamily="50" charset="-128"/>
                <a:ea typeface="メイリオ" pitchFamily="50" charset="-128"/>
                <a:cs typeface="メイリオ" pitchFamily="50" charset="-128"/>
              </a:rPr>
              <a:t>）</a:t>
            </a:r>
            <a:endParaRPr lang="en-US" altLang="ja-JP" sz="1050" dirty="0">
              <a:latin typeface="メイリオ" pitchFamily="50" charset="-128"/>
              <a:ea typeface="メイリオ" pitchFamily="50" charset="-128"/>
              <a:cs typeface="メイリオ" pitchFamily="50" charset="-128"/>
            </a:endParaRPr>
          </a:p>
          <a:p>
            <a:endParaRPr lang="en-US" altLang="ja-JP" sz="1050" dirty="0">
              <a:latin typeface="メイリオ" pitchFamily="50" charset="-128"/>
              <a:ea typeface="メイリオ" pitchFamily="50" charset="-128"/>
              <a:cs typeface="メイリオ" pitchFamily="50" charset="-128"/>
            </a:endParaRPr>
          </a:p>
        </p:txBody>
      </p:sp>
      <p:sp>
        <p:nvSpPr>
          <p:cNvPr id="10" name="正方形/長方形 9"/>
          <p:cNvSpPr/>
          <p:nvPr/>
        </p:nvSpPr>
        <p:spPr>
          <a:xfrm>
            <a:off x="359532" y="4941168"/>
            <a:ext cx="8424936" cy="1492716"/>
          </a:xfrm>
          <a:prstGeom prst="rect">
            <a:avLst/>
          </a:prstGeom>
          <a:ln w="9525">
            <a:noFill/>
            <a:prstDash val="dash"/>
          </a:ln>
        </p:spPr>
        <p:txBody>
          <a:bodyPr wrap="square">
            <a:spAutoFit/>
          </a:bodyPr>
          <a:lstStyle/>
          <a:p>
            <a:pPr lvl="0"/>
            <a:r>
              <a:rPr lang="ja-JP" altLang="en-US" sz="1050" dirty="0">
                <a:solidFill>
                  <a:prstClr val="black"/>
                </a:solidFill>
              </a:rPr>
              <a:t>＜ご説明＞</a:t>
            </a:r>
            <a:endParaRPr lang="en-US" altLang="ja-JP" sz="1050" dirty="0">
              <a:solidFill>
                <a:prstClr val="black"/>
              </a:solidFill>
            </a:endParaRPr>
          </a:p>
          <a:p>
            <a:r>
              <a:rPr lang="ja-JP" altLang="en-US" sz="1050" b="1" dirty="0">
                <a:solidFill>
                  <a:srgbClr val="FF0000"/>
                </a:solidFill>
              </a:rPr>
              <a:t>下記項目を各企業様で変更し、応募者に入力内容を指示してください。</a:t>
            </a:r>
            <a:endParaRPr lang="en-US" altLang="ja-JP" sz="1050" b="1" dirty="0">
              <a:solidFill>
                <a:srgbClr val="FF0000"/>
              </a:solidFill>
            </a:endParaRPr>
          </a:p>
          <a:p>
            <a:pPr lvl="0">
              <a:spcBef>
                <a:spcPts val="300"/>
              </a:spcBef>
            </a:pPr>
            <a:r>
              <a:rPr lang="ja-JP" altLang="en-US" sz="1050" b="1" dirty="0">
                <a:solidFill>
                  <a:prstClr val="black"/>
                </a:solidFill>
              </a:rPr>
              <a:t>◇企業コード　　：ご契約時に履修データセンターから企業様に郵送でお伝えしているコードです</a:t>
            </a:r>
            <a:endParaRPr lang="en-US" altLang="ja-JP" sz="1050" b="1" dirty="0">
              <a:solidFill>
                <a:prstClr val="black"/>
              </a:solidFill>
            </a:endParaRPr>
          </a:p>
          <a:p>
            <a:pPr lvl="0">
              <a:spcBef>
                <a:spcPts val="1200"/>
              </a:spcBef>
            </a:pPr>
            <a:r>
              <a:rPr lang="ja-JP" altLang="en-US" sz="1050" b="1" dirty="0">
                <a:solidFill>
                  <a:prstClr val="black"/>
                </a:solidFill>
              </a:rPr>
              <a:t>◇送信者情報１：送信されたデータが誰のものか識別するための情報を入力してもらう欄です。（必須入力）</a:t>
            </a:r>
            <a:endParaRPr lang="en-US" altLang="ja-JP" sz="1050" b="1" dirty="0">
              <a:solidFill>
                <a:prstClr val="black"/>
              </a:solidFill>
            </a:endParaRPr>
          </a:p>
          <a:p>
            <a:pPr lvl="0">
              <a:spcBef>
                <a:spcPts val="300"/>
              </a:spcBef>
            </a:pPr>
            <a:r>
              <a:rPr lang="ja-JP" altLang="en-US" sz="1050" dirty="0">
                <a:solidFill>
                  <a:prstClr val="black"/>
                </a:solidFill>
              </a:rPr>
              <a:t>　　　　　　　　　　　氏名や応募者の管理番号など企業様が管理しやすい内容で学生に入力を指示してください。</a:t>
            </a:r>
            <a:endParaRPr lang="en-US" altLang="ja-JP" sz="1050" dirty="0">
              <a:solidFill>
                <a:prstClr val="black"/>
              </a:solidFill>
            </a:endParaRPr>
          </a:p>
          <a:p>
            <a:pPr lvl="0"/>
            <a:r>
              <a:rPr lang="ja-JP" altLang="en-US" sz="1050" b="1" dirty="0">
                <a:solidFill>
                  <a:prstClr val="black"/>
                </a:solidFill>
              </a:rPr>
              <a:t>◇送信者情報２：補足情報を入力してもらう欄です。（ご利用は任意）</a:t>
            </a:r>
            <a:endParaRPr lang="en-US" altLang="ja-JP" sz="1050" b="1" dirty="0">
              <a:solidFill>
                <a:prstClr val="black"/>
              </a:solidFill>
            </a:endParaRPr>
          </a:p>
          <a:p>
            <a:pPr lvl="0">
              <a:spcBef>
                <a:spcPts val="300"/>
              </a:spcBef>
            </a:pPr>
            <a:r>
              <a:rPr lang="ja-JP" altLang="en-US" sz="1050" dirty="0">
                <a:solidFill>
                  <a:prstClr val="black"/>
                </a:solidFill>
              </a:rPr>
              <a:t>　　　　　　　　　　　「送信者情報１」以外に補足情報を入力して貰いたい場合にご利用ください</a:t>
            </a:r>
            <a:r>
              <a:rPr lang="ja-JP" altLang="en-US" sz="1050">
                <a:solidFill>
                  <a:prstClr val="black"/>
                </a:solidFill>
              </a:rPr>
              <a:t>。　</a:t>
            </a:r>
            <a:endParaRPr lang="en-US" altLang="ja-JP" sz="1050" dirty="0">
              <a:solidFill>
                <a:prstClr val="black"/>
              </a:solidFill>
            </a:endParaRPr>
          </a:p>
        </p:txBody>
      </p:sp>
      <p:sp>
        <p:nvSpPr>
          <p:cNvPr id="2" name="正方形/長方形 1"/>
          <p:cNvSpPr/>
          <p:nvPr/>
        </p:nvSpPr>
        <p:spPr>
          <a:xfrm>
            <a:off x="314208" y="24884"/>
            <a:ext cx="902811" cy="307777"/>
          </a:xfrm>
          <a:prstGeom prst="rect">
            <a:avLst/>
          </a:prstGeom>
        </p:spPr>
        <p:txBody>
          <a:bodyPr wrap="none">
            <a:spAutoFit/>
          </a:bodyPr>
          <a:lstStyle/>
          <a:p>
            <a:pPr lvl="0"/>
            <a:r>
              <a:rPr lang="ja-JP" altLang="en-US" sz="1400" dirty="0">
                <a:solidFill>
                  <a:prstClr val="black"/>
                </a:solidFill>
              </a:rPr>
              <a:t>＜文例＞</a:t>
            </a:r>
            <a:endParaRPr lang="en-US" altLang="ja-JP" dirty="0">
              <a:solidFill>
                <a:prstClr val="black"/>
              </a:solidFill>
            </a:endParaRPr>
          </a:p>
        </p:txBody>
      </p:sp>
    </p:spTree>
    <p:extLst>
      <p:ext uri="{BB962C8B-B14F-4D97-AF65-F5344CB8AC3E}">
        <p14:creationId xmlns:p14="http://schemas.microsoft.com/office/powerpoint/2010/main" val="4760502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384</TotalTime>
  <Words>461</Words>
  <Application>Microsoft Office PowerPoint</Application>
  <PresentationFormat>画面に合わせる (4:3)</PresentationFormat>
  <Paragraphs>28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FJ-USER</dc:creator>
  <cp:lastModifiedBy>中川 RDC</cp:lastModifiedBy>
  <cp:revision>46</cp:revision>
  <cp:lastPrinted>2020-08-13T03:15:19Z</cp:lastPrinted>
  <dcterms:created xsi:type="dcterms:W3CDTF">2016-01-14T09:30:57Z</dcterms:created>
  <dcterms:modified xsi:type="dcterms:W3CDTF">2024-12-09T01:04:19Z</dcterms:modified>
</cp:coreProperties>
</file>